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75"/>
  </p:notesMasterIdLst>
  <p:sldIdLst>
    <p:sldId id="999" r:id="rId2"/>
    <p:sldId id="1498" r:id="rId3"/>
    <p:sldId id="1497" r:id="rId4"/>
    <p:sldId id="1386" r:id="rId5"/>
    <p:sldId id="1437" r:id="rId6"/>
    <p:sldId id="1385" r:id="rId7"/>
    <p:sldId id="1389" r:id="rId8"/>
    <p:sldId id="1438" r:id="rId9"/>
    <p:sldId id="1439" r:id="rId10"/>
    <p:sldId id="1440" r:id="rId11"/>
    <p:sldId id="1443" r:id="rId12"/>
    <p:sldId id="1447" r:id="rId13"/>
    <p:sldId id="1448" r:id="rId14"/>
    <p:sldId id="1449" r:id="rId15"/>
    <p:sldId id="1450" r:id="rId16"/>
    <p:sldId id="1451" r:id="rId17"/>
    <p:sldId id="1452" r:id="rId18"/>
    <p:sldId id="1442" r:id="rId19"/>
    <p:sldId id="1390" r:id="rId20"/>
    <p:sldId id="1453" r:id="rId21"/>
    <p:sldId id="1454" r:id="rId22"/>
    <p:sldId id="1457" r:id="rId23"/>
    <p:sldId id="1459" r:id="rId24"/>
    <p:sldId id="1458" r:id="rId25"/>
    <p:sldId id="1460" r:id="rId26"/>
    <p:sldId id="1445" r:id="rId27"/>
    <p:sldId id="1473" r:id="rId28"/>
    <p:sldId id="1474" r:id="rId29"/>
    <p:sldId id="1126" r:id="rId30"/>
    <p:sldId id="1435" r:id="rId31"/>
    <p:sldId id="1455" r:id="rId32"/>
    <p:sldId id="1464" r:id="rId33"/>
    <p:sldId id="1250" r:id="rId34"/>
    <p:sldId id="1436" r:id="rId35"/>
    <p:sldId id="1456" r:id="rId36"/>
    <p:sldId id="1461" r:id="rId37"/>
    <p:sldId id="1462" r:id="rId38"/>
    <p:sldId id="1463" r:id="rId39"/>
    <p:sldId id="1346" r:id="rId40"/>
    <p:sldId id="1347" r:id="rId41"/>
    <p:sldId id="1350" r:id="rId42"/>
    <p:sldId id="1348" r:id="rId43"/>
    <p:sldId id="1351" r:id="rId44"/>
    <p:sldId id="1352" r:id="rId45"/>
    <p:sldId id="1353" r:id="rId46"/>
    <p:sldId id="1465" r:id="rId47"/>
    <p:sldId id="1466" r:id="rId48"/>
    <p:sldId id="1467" r:id="rId49"/>
    <p:sldId id="1468" r:id="rId50"/>
    <p:sldId id="1469" r:id="rId51"/>
    <p:sldId id="1470" r:id="rId52"/>
    <p:sldId id="1471" r:id="rId53"/>
    <p:sldId id="1475" r:id="rId54"/>
    <p:sldId id="1476" r:id="rId55"/>
    <p:sldId id="1477" r:id="rId56"/>
    <p:sldId id="1478" r:id="rId57"/>
    <p:sldId id="1472" r:id="rId58"/>
    <p:sldId id="1479" r:id="rId59"/>
    <p:sldId id="1480" r:id="rId60"/>
    <p:sldId id="1482" r:id="rId61"/>
    <p:sldId id="1483" r:id="rId62"/>
    <p:sldId id="1484" r:id="rId63"/>
    <p:sldId id="1485" r:id="rId64"/>
    <p:sldId id="1486" r:id="rId65"/>
    <p:sldId id="1487" r:id="rId66"/>
    <p:sldId id="1488" r:id="rId67"/>
    <p:sldId id="1489" r:id="rId68"/>
    <p:sldId id="1490" r:id="rId69"/>
    <p:sldId id="1496" r:id="rId70"/>
    <p:sldId id="1492" r:id="rId71"/>
    <p:sldId id="1495" r:id="rId72"/>
    <p:sldId id="1493" r:id="rId73"/>
    <p:sldId id="1494" r:id="rId7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6327" autoAdjust="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2616E7-6BAD-BE86-A8B5-2D5396EFC8C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E82CC6AC-73CE-07A7-E7DC-12935532198B}"/>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262F03A9-A89D-6346-84FB-748D709A9459}" type="datetimeFigureOut">
              <a:rPr lang="en-US"/>
              <a:t>8/1/2026</a:t>
            </a:fld>
            <a:endParaRPr lang="en-US"/>
          </a:p>
        </p:txBody>
      </p:sp>
      <p:sp>
        <p:nvSpPr>
          <p:cNvPr id="4" name="Slide Image Placeholder 3">
            <a:extLst>
              <a:ext uri="{FF2B5EF4-FFF2-40B4-BE49-F238E27FC236}">
                <a16:creationId xmlns:a16="http://schemas.microsoft.com/office/drawing/2014/main" id="{8EDD8C96-370F-B67C-F666-9B3F600B079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EBE496D1-ED69-F739-3CEE-109302959519}"/>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Klicken Sie hier, um die Master-Textformate zu bearbeiten</a:t>
            </a:r>
          </a:p>
          <a:p>
            <a:pPr lvl="1"/>
            <a:r>
              <a:rPr lang="en-US" noProof="0"/>
              <a:t>Zweite Ebene</a:t>
            </a:r>
          </a:p>
          <a:p>
            <a:pPr lvl="2"/>
            <a:r>
              <a:rPr lang="en-US" noProof="0"/>
              <a:t>Dritte Ebene</a:t>
            </a:r>
          </a:p>
          <a:p>
            <a:pPr lvl="3"/>
            <a:r>
              <a:rPr lang="en-US" noProof="0"/>
              <a:t>Vierte Ebene</a:t>
            </a:r>
          </a:p>
          <a:p>
            <a:pPr lvl="4"/>
            <a:r>
              <a:rPr lang="en-US" noProof="0"/>
              <a:t>Fünfte Ebene</a:t>
            </a:r>
          </a:p>
        </p:txBody>
      </p:sp>
      <p:sp>
        <p:nvSpPr>
          <p:cNvPr id="6" name="Footer Placeholder 5">
            <a:extLst>
              <a:ext uri="{FF2B5EF4-FFF2-40B4-BE49-F238E27FC236}">
                <a16:creationId xmlns:a16="http://schemas.microsoft.com/office/drawing/2014/main" id="{F9048337-CB77-2F5B-5F60-3EDCF2188A6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US"/>
          </a:p>
        </p:txBody>
      </p:sp>
      <p:sp>
        <p:nvSpPr>
          <p:cNvPr id="7" name="Slide Number Placeholder 6">
            <a:extLst>
              <a:ext uri="{FF2B5EF4-FFF2-40B4-BE49-F238E27FC236}">
                <a16:creationId xmlns:a16="http://schemas.microsoft.com/office/drawing/2014/main" id="{3BCA3285-0502-04D9-B4EE-5FA36371D20F}"/>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BE3B3B0-BBC4-4244-86F9-6A7126CE1E9B}" type="slidenum">
              <a:rPr lang="en-US" altLang="en-US"/>
              <a:t>‹Nr.›</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Bis hier</a:t>
            </a:r>
          </a:p>
        </p:txBody>
      </p:sp>
      <p:sp>
        <p:nvSpPr>
          <p:cNvPr id="4" name="Foliennummernplatzhalter 3"/>
          <p:cNvSpPr>
            <a:spLocks noGrp="1"/>
          </p:cNvSpPr>
          <p:nvPr>
            <p:ph type="sldNum" sz="quarter" idx="5"/>
          </p:nvPr>
        </p:nvSpPr>
        <p:spPr/>
        <p:txBody>
          <a:bodyPr/>
          <a:lstStyle/>
          <a:p>
            <a:pPr>
              <a:defRPr/>
            </a:pPr>
            <a:fld id="{5BE3B3B0-BBC4-4244-86F9-6A7126CE1E9B}" type="slidenum">
              <a:rPr lang="en-US" altLang="en-US" smtClean="0"/>
              <a:t>15</a:t>
            </a:fld>
            <a:endParaRPr lang="en-US" altLang="en-US"/>
          </a:p>
        </p:txBody>
      </p:sp>
    </p:spTree>
    <p:extLst>
      <p:ext uri="{BB962C8B-B14F-4D97-AF65-F5344CB8AC3E}">
        <p14:creationId xmlns:p14="http://schemas.microsoft.com/office/powerpoint/2010/main" val="2150739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Bis hier</a:t>
            </a:r>
          </a:p>
        </p:txBody>
      </p:sp>
      <p:sp>
        <p:nvSpPr>
          <p:cNvPr id="4" name="Foliennummernplatzhalter 3"/>
          <p:cNvSpPr>
            <a:spLocks noGrp="1"/>
          </p:cNvSpPr>
          <p:nvPr>
            <p:ph type="sldNum" sz="quarter" idx="5"/>
          </p:nvPr>
        </p:nvSpPr>
        <p:spPr/>
        <p:txBody>
          <a:bodyPr/>
          <a:lstStyle/>
          <a:p>
            <a:pPr>
              <a:defRPr/>
            </a:pPr>
            <a:fld id="{5BE3B3B0-BBC4-4244-86F9-6A7126CE1E9B}" type="slidenum">
              <a:rPr lang="en-US" altLang="en-US" smtClean="0"/>
              <a:t>31</a:t>
            </a:fld>
            <a:endParaRPr lang="en-US" altLang="en-US"/>
          </a:p>
        </p:txBody>
      </p:sp>
    </p:spTree>
    <p:extLst>
      <p:ext uri="{BB962C8B-B14F-4D97-AF65-F5344CB8AC3E}">
        <p14:creationId xmlns:p14="http://schemas.microsoft.com/office/powerpoint/2010/main" val="2517960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Bis hier</a:t>
            </a:r>
          </a:p>
        </p:txBody>
      </p:sp>
      <p:sp>
        <p:nvSpPr>
          <p:cNvPr id="4" name="Foliennummernplatzhalter 3"/>
          <p:cNvSpPr>
            <a:spLocks noGrp="1"/>
          </p:cNvSpPr>
          <p:nvPr>
            <p:ph type="sldNum" sz="quarter" idx="5"/>
          </p:nvPr>
        </p:nvSpPr>
        <p:spPr/>
        <p:txBody>
          <a:bodyPr/>
          <a:lstStyle/>
          <a:p>
            <a:pPr>
              <a:defRPr/>
            </a:pPr>
            <a:fld id="{5BE3B3B0-BBC4-4244-86F9-6A7126CE1E9B}" type="slidenum">
              <a:rPr lang="en-US" altLang="en-US" smtClean="0"/>
              <a:t>73</a:t>
            </a:fld>
            <a:endParaRPr lang="en-US" altLang="en-US"/>
          </a:p>
        </p:txBody>
      </p:sp>
    </p:spTree>
    <p:extLst>
      <p:ext uri="{BB962C8B-B14F-4D97-AF65-F5344CB8AC3E}">
        <p14:creationId xmlns:p14="http://schemas.microsoft.com/office/powerpoint/2010/main" val="686828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Line 2">
            <a:extLst>
              <a:ext uri="{FF2B5EF4-FFF2-40B4-BE49-F238E27FC236}">
                <a16:creationId xmlns:a16="http://schemas.microsoft.com/office/drawing/2014/main" id="{530979C0-51EB-870A-893C-270BE0AD0B3A}"/>
              </a:ext>
            </a:extLst>
          </p:cNvPr>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 name="Group 8">
            <a:extLst>
              <a:ext uri="{FF2B5EF4-FFF2-40B4-BE49-F238E27FC236}">
                <a16:creationId xmlns:a16="http://schemas.microsoft.com/office/drawing/2014/main" id="{D0AC412E-E913-BB8E-C328-2853AEA49213}"/>
              </a:ext>
            </a:extLst>
          </p:cNvPr>
          <p:cNvGrpSpPr>
            <a:grpSpLocks/>
          </p:cNvGrpSpPr>
          <p:nvPr/>
        </p:nvGrpSpPr>
        <p:grpSpPr bwMode="auto">
          <a:xfrm>
            <a:off x="7493000" y="2992438"/>
            <a:ext cx="1338263" cy="2189162"/>
            <a:chOff x="4704" y="1885"/>
            <a:chExt cx="843" cy="1379"/>
          </a:xfrm>
        </p:grpSpPr>
        <p:sp>
          <p:nvSpPr>
            <p:cNvPr id="4" name="Oval 9">
              <a:extLst>
                <a:ext uri="{FF2B5EF4-FFF2-40B4-BE49-F238E27FC236}">
                  <a16:creationId xmlns:a16="http://schemas.microsoft.com/office/drawing/2014/main" id="{97602A3B-12B4-32F4-0BDE-1F79E839E3D1}"/>
                </a:ext>
              </a:extLst>
            </p:cNvPr>
            <p:cNvSpPr>
              <a:spLocks noChangeArrowheads="1"/>
            </p:cNvSpPr>
            <p:nvPr/>
          </p:nvSpPr>
          <p:spPr bwMode="auto">
            <a:xfrm>
              <a:off x="4704" y="1885"/>
              <a:ext cx="127" cy="12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5" name="Oval 10">
              <a:extLst>
                <a:ext uri="{FF2B5EF4-FFF2-40B4-BE49-F238E27FC236}">
                  <a16:creationId xmlns:a16="http://schemas.microsoft.com/office/drawing/2014/main" id="{A26B5D4D-8CB6-FAA4-3EC5-A0AA455F2592}"/>
                </a:ext>
              </a:extLst>
            </p:cNvPr>
            <p:cNvSpPr>
              <a:spLocks noChangeArrowheads="1"/>
            </p:cNvSpPr>
            <p:nvPr/>
          </p:nvSpPr>
          <p:spPr bwMode="auto">
            <a:xfrm>
              <a:off x="4883" y="1885"/>
              <a:ext cx="127" cy="12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6" name="Oval 11">
              <a:extLst>
                <a:ext uri="{FF2B5EF4-FFF2-40B4-BE49-F238E27FC236}">
                  <a16:creationId xmlns:a16="http://schemas.microsoft.com/office/drawing/2014/main" id="{88A4BAA6-CFDB-AB37-159F-07E111C3FB64}"/>
                </a:ext>
              </a:extLst>
            </p:cNvPr>
            <p:cNvSpPr>
              <a:spLocks noChangeArrowheads="1"/>
            </p:cNvSpPr>
            <p:nvPr/>
          </p:nvSpPr>
          <p:spPr bwMode="auto">
            <a:xfrm>
              <a:off x="5062" y="1885"/>
              <a:ext cx="127" cy="12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7" name="Oval 12">
              <a:extLst>
                <a:ext uri="{FF2B5EF4-FFF2-40B4-BE49-F238E27FC236}">
                  <a16:creationId xmlns:a16="http://schemas.microsoft.com/office/drawing/2014/main" id="{51C16AE2-26E8-932E-16A0-E0C7F7FC97A3}"/>
                </a:ext>
              </a:extLst>
            </p:cNvPr>
            <p:cNvSpPr>
              <a:spLocks noChangeArrowheads="1"/>
            </p:cNvSpPr>
            <p:nvPr/>
          </p:nvSpPr>
          <p:spPr bwMode="auto">
            <a:xfrm>
              <a:off x="4704" y="2064"/>
              <a:ext cx="127" cy="12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8" name="Oval 13">
              <a:extLst>
                <a:ext uri="{FF2B5EF4-FFF2-40B4-BE49-F238E27FC236}">
                  <a16:creationId xmlns:a16="http://schemas.microsoft.com/office/drawing/2014/main" id="{5D892EBB-E1D2-7E51-58B5-DFF850AAD761}"/>
                </a:ext>
              </a:extLst>
            </p:cNvPr>
            <p:cNvSpPr>
              <a:spLocks noChangeArrowheads="1"/>
            </p:cNvSpPr>
            <p:nvPr/>
          </p:nvSpPr>
          <p:spPr bwMode="auto">
            <a:xfrm>
              <a:off x="4883" y="2064"/>
              <a:ext cx="127" cy="12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9" name="Oval 14">
              <a:extLst>
                <a:ext uri="{FF2B5EF4-FFF2-40B4-BE49-F238E27FC236}">
                  <a16:creationId xmlns:a16="http://schemas.microsoft.com/office/drawing/2014/main" id="{78358F2E-96A9-758B-98CD-7506D5C3C5D5}"/>
                </a:ext>
              </a:extLst>
            </p:cNvPr>
            <p:cNvSpPr>
              <a:spLocks noChangeArrowheads="1"/>
            </p:cNvSpPr>
            <p:nvPr/>
          </p:nvSpPr>
          <p:spPr bwMode="auto">
            <a:xfrm>
              <a:off x="5062" y="2064"/>
              <a:ext cx="127" cy="12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 name="Oval 15">
              <a:extLst>
                <a:ext uri="{FF2B5EF4-FFF2-40B4-BE49-F238E27FC236}">
                  <a16:creationId xmlns:a16="http://schemas.microsoft.com/office/drawing/2014/main" id="{9F934FFE-3B4A-5F52-9A15-AFE514A10C39}"/>
                </a:ext>
              </a:extLst>
            </p:cNvPr>
            <p:cNvSpPr>
              <a:spLocks noChangeArrowheads="1"/>
            </p:cNvSpPr>
            <p:nvPr/>
          </p:nvSpPr>
          <p:spPr bwMode="auto">
            <a:xfrm>
              <a:off x="5241" y="2064"/>
              <a:ext cx="127" cy="127"/>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1" name="Oval 16">
              <a:extLst>
                <a:ext uri="{FF2B5EF4-FFF2-40B4-BE49-F238E27FC236}">
                  <a16:creationId xmlns:a16="http://schemas.microsoft.com/office/drawing/2014/main" id="{3FFFE93D-E206-3D97-36B6-99BB795FDF7D}"/>
                </a:ext>
              </a:extLst>
            </p:cNvPr>
            <p:cNvSpPr>
              <a:spLocks noChangeArrowheads="1"/>
            </p:cNvSpPr>
            <p:nvPr/>
          </p:nvSpPr>
          <p:spPr bwMode="auto">
            <a:xfrm>
              <a:off x="4704" y="2243"/>
              <a:ext cx="127" cy="12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2" name="Oval 17">
              <a:extLst>
                <a:ext uri="{FF2B5EF4-FFF2-40B4-BE49-F238E27FC236}">
                  <a16:creationId xmlns:a16="http://schemas.microsoft.com/office/drawing/2014/main" id="{2B4FE643-66CC-AF10-4180-BF598B72D3CC}"/>
                </a:ext>
              </a:extLst>
            </p:cNvPr>
            <p:cNvSpPr>
              <a:spLocks noChangeArrowheads="1"/>
            </p:cNvSpPr>
            <p:nvPr/>
          </p:nvSpPr>
          <p:spPr bwMode="auto">
            <a:xfrm>
              <a:off x="4883" y="2243"/>
              <a:ext cx="127" cy="12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3" name="Oval 18">
              <a:extLst>
                <a:ext uri="{FF2B5EF4-FFF2-40B4-BE49-F238E27FC236}">
                  <a16:creationId xmlns:a16="http://schemas.microsoft.com/office/drawing/2014/main" id="{E259B613-210A-8A95-8FF5-62475A270AD9}"/>
                </a:ext>
              </a:extLst>
            </p:cNvPr>
            <p:cNvSpPr>
              <a:spLocks noChangeArrowheads="1"/>
            </p:cNvSpPr>
            <p:nvPr/>
          </p:nvSpPr>
          <p:spPr bwMode="auto">
            <a:xfrm>
              <a:off x="5062" y="2243"/>
              <a:ext cx="127" cy="127"/>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4" name="Oval 19">
              <a:extLst>
                <a:ext uri="{FF2B5EF4-FFF2-40B4-BE49-F238E27FC236}">
                  <a16:creationId xmlns:a16="http://schemas.microsoft.com/office/drawing/2014/main" id="{9EED4ABC-46BD-1B74-6BE6-519D123A2DDE}"/>
                </a:ext>
              </a:extLst>
            </p:cNvPr>
            <p:cNvSpPr>
              <a:spLocks noChangeArrowheads="1"/>
            </p:cNvSpPr>
            <p:nvPr/>
          </p:nvSpPr>
          <p:spPr bwMode="auto">
            <a:xfrm>
              <a:off x="5241" y="2243"/>
              <a:ext cx="127" cy="127"/>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5" name="Oval 20">
              <a:extLst>
                <a:ext uri="{FF2B5EF4-FFF2-40B4-BE49-F238E27FC236}">
                  <a16:creationId xmlns:a16="http://schemas.microsoft.com/office/drawing/2014/main" id="{B88F4FAA-7E18-399E-C435-5EA1AD0EB7F5}"/>
                </a:ext>
              </a:extLst>
            </p:cNvPr>
            <p:cNvSpPr>
              <a:spLocks noChangeArrowheads="1"/>
            </p:cNvSpPr>
            <p:nvPr/>
          </p:nvSpPr>
          <p:spPr bwMode="auto">
            <a:xfrm>
              <a:off x="5420" y="2243"/>
              <a:ext cx="127" cy="127"/>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6" name="Oval 21">
              <a:extLst>
                <a:ext uri="{FF2B5EF4-FFF2-40B4-BE49-F238E27FC236}">
                  <a16:creationId xmlns:a16="http://schemas.microsoft.com/office/drawing/2014/main" id="{4B76A036-1234-9790-2758-B7B6972F1776}"/>
                </a:ext>
              </a:extLst>
            </p:cNvPr>
            <p:cNvSpPr>
              <a:spLocks noChangeArrowheads="1"/>
            </p:cNvSpPr>
            <p:nvPr/>
          </p:nvSpPr>
          <p:spPr bwMode="auto">
            <a:xfrm>
              <a:off x="4704" y="2421"/>
              <a:ext cx="127" cy="128"/>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7" name="Oval 22">
              <a:extLst>
                <a:ext uri="{FF2B5EF4-FFF2-40B4-BE49-F238E27FC236}">
                  <a16:creationId xmlns:a16="http://schemas.microsoft.com/office/drawing/2014/main" id="{58817949-CA9A-DD60-29AE-2FFECB9006AE}"/>
                </a:ext>
              </a:extLst>
            </p:cNvPr>
            <p:cNvSpPr>
              <a:spLocks noChangeArrowheads="1"/>
            </p:cNvSpPr>
            <p:nvPr/>
          </p:nvSpPr>
          <p:spPr bwMode="auto">
            <a:xfrm>
              <a:off x="4883" y="2421"/>
              <a:ext cx="127" cy="128"/>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8" name="Oval 23">
              <a:extLst>
                <a:ext uri="{FF2B5EF4-FFF2-40B4-BE49-F238E27FC236}">
                  <a16:creationId xmlns:a16="http://schemas.microsoft.com/office/drawing/2014/main" id="{0E03461A-24FC-EA9B-5510-CF5568F42C35}"/>
                </a:ext>
              </a:extLst>
            </p:cNvPr>
            <p:cNvSpPr>
              <a:spLocks noChangeArrowheads="1"/>
            </p:cNvSpPr>
            <p:nvPr/>
          </p:nvSpPr>
          <p:spPr bwMode="auto">
            <a:xfrm>
              <a:off x="5062" y="2421"/>
              <a:ext cx="127" cy="128"/>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9" name="Oval 24">
              <a:extLst>
                <a:ext uri="{FF2B5EF4-FFF2-40B4-BE49-F238E27FC236}">
                  <a16:creationId xmlns:a16="http://schemas.microsoft.com/office/drawing/2014/main" id="{2293A107-5464-C4E0-1021-74AD02BDADA1}"/>
                </a:ext>
              </a:extLst>
            </p:cNvPr>
            <p:cNvSpPr>
              <a:spLocks noChangeArrowheads="1"/>
            </p:cNvSpPr>
            <p:nvPr/>
          </p:nvSpPr>
          <p:spPr bwMode="auto">
            <a:xfrm>
              <a:off x="5241" y="2421"/>
              <a:ext cx="127" cy="128"/>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0" name="Oval 25">
              <a:extLst>
                <a:ext uri="{FF2B5EF4-FFF2-40B4-BE49-F238E27FC236}">
                  <a16:creationId xmlns:a16="http://schemas.microsoft.com/office/drawing/2014/main" id="{3F271D6C-E5C8-18D1-AF7E-5EB00364E25D}"/>
                </a:ext>
              </a:extLst>
            </p:cNvPr>
            <p:cNvSpPr>
              <a:spLocks noChangeArrowheads="1"/>
            </p:cNvSpPr>
            <p:nvPr/>
          </p:nvSpPr>
          <p:spPr bwMode="auto">
            <a:xfrm>
              <a:off x="4704" y="2600"/>
              <a:ext cx="127" cy="128"/>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1" name="Oval 26">
              <a:extLst>
                <a:ext uri="{FF2B5EF4-FFF2-40B4-BE49-F238E27FC236}">
                  <a16:creationId xmlns:a16="http://schemas.microsoft.com/office/drawing/2014/main" id="{81B04436-72E2-9FC6-E901-90B970238695}"/>
                </a:ext>
              </a:extLst>
            </p:cNvPr>
            <p:cNvSpPr>
              <a:spLocks noChangeArrowheads="1"/>
            </p:cNvSpPr>
            <p:nvPr/>
          </p:nvSpPr>
          <p:spPr bwMode="auto">
            <a:xfrm>
              <a:off x="4883" y="2600"/>
              <a:ext cx="127" cy="128"/>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2" name="Oval 27">
              <a:extLst>
                <a:ext uri="{FF2B5EF4-FFF2-40B4-BE49-F238E27FC236}">
                  <a16:creationId xmlns:a16="http://schemas.microsoft.com/office/drawing/2014/main" id="{987BDE20-D33F-F33A-2466-DD40CAC7E264}"/>
                </a:ext>
              </a:extLst>
            </p:cNvPr>
            <p:cNvSpPr>
              <a:spLocks noChangeArrowheads="1"/>
            </p:cNvSpPr>
            <p:nvPr/>
          </p:nvSpPr>
          <p:spPr bwMode="auto">
            <a:xfrm>
              <a:off x="5062" y="2600"/>
              <a:ext cx="127" cy="128"/>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3" name="Oval 28">
              <a:extLst>
                <a:ext uri="{FF2B5EF4-FFF2-40B4-BE49-F238E27FC236}">
                  <a16:creationId xmlns:a16="http://schemas.microsoft.com/office/drawing/2014/main" id="{BB756D57-A352-19FC-A199-7AB139B16102}"/>
                </a:ext>
              </a:extLst>
            </p:cNvPr>
            <p:cNvSpPr>
              <a:spLocks noChangeArrowheads="1"/>
            </p:cNvSpPr>
            <p:nvPr/>
          </p:nvSpPr>
          <p:spPr bwMode="auto">
            <a:xfrm>
              <a:off x="5241" y="2600"/>
              <a:ext cx="127" cy="128"/>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4" name="Oval 29">
              <a:extLst>
                <a:ext uri="{FF2B5EF4-FFF2-40B4-BE49-F238E27FC236}">
                  <a16:creationId xmlns:a16="http://schemas.microsoft.com/office/drawing/2014/main" id="{A12F14E8-3284-DF6C-0777-222FB05309AC}"/>
                </a:ext>
              </a:extLst>
            </p:cNvPr>
            <p:cNvSpPr>
              <a:spLocks noChangeArrowheads="1"/>
            </p:cNvSpPr>
            <p:nvPr/>
          </p:nvSpPr>
          <p:spPr bwMode="auto">
            <a:xfrm>
              <a:off x="5420" y="2600"/>
              <a:ext cx="127" cy="128"/>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5" name="Oval 30">
              <a:extLst>
                <a:ext uri="{FF2B5EF4-FFF2-40B4-BE49-F238E27FC236}">
                  <a16:creationId xmlns:a16="http://schemas.microsoft.com/office/drawing/2014/main" id="{B7680122-C349-6584-E562-62DBBFDE06DA}"/>
                </a:ext>
              </a:extLst>
            </p:cNvPr>
            <p:cNvSpPr>
              <a:spLocks noChangeArrowheads="1"/>
            </p:cNvSpPr>
            <p:nvPr/>
          </p:nvSpPr>
          <p:spPr bwMode="auto">
            <a:xfrm>
              <a:off x="4704" y="2779"/>
              <a:ext cx="127" cy="127"/>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6" name="Oval 31">
              <a:extLst>
                <a:ext uri="{FF2B5EF4-FFF2-40B4-BE49-F238E27FC236}">
                  <a16:creationId xmlns:a16="http://schemas.microsoft.com/office/drawing/2014/main" id="{A5A406D9-0979-6ABE-04A3-25FA83867511}"/>
                </a:ext>
              </a:extLst>
            </p:cNvPr>
            <p:cNvSpPr>
              <a:spLocks noChangeArrowheads="1"/>
            </p:cNvSpPr>
            <p:nvPr/>
          </p:nvSpPr>
          <p:spPr bwMode="auto">
            <a:xfrm>
              <a:off x="4883" y="2779"/>
              <a:ext cx="127" cy="127"/>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7" name="Oval 32">
              <a:extLst>
                <a:ext uri="{FF2B5EF4-FFF2-40B4-BE49-F238E27FC236}">
                  <a16:creationId xmlns:a16="http://schemas.microsoft.com/office/drawing/2014/main" id="{22F18DA9-69D6-47FA-5E62-98DC46B8E3E7}"/>
                </a:ext>
              </a:extLst>
            </p:cNvPr>
            <p:cNvSpPr>
              <a:spLocks noChangeArrowheads="1"/>
            </p:cNvSpPr>
            <p:nvPr/>
          </p:nvSpPr>
          <p:spPr bwMode="auto">
            <a:xfrm>
              <a:off x="5062" y="2779"/>
              <a:ext cx="127" cy="127"/>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8" name="Oval 33">
              <a:extLst>
                <a:ext uri="{FF2B5EF4-FFF2-40B4-BE49-F238E27FC236}">
                  <a16:creationId xmlns:a16="http://schemas.microsoft.com/office/drawing/2014/main" id="{DD2D0E0F-D93B-5CB5-9C35-327E8A0CF63B}"/>
                </a:ext>
              </a:extLst>
            </p:cNvPr>
            <p:cNvSpPr>
              <a:spLocks noChangeArrowheads="1"/>
            </p:cNvSpPr>
            <p:nvPr/>
          </p:nvSpPr>
          <p:spPr bwMode="auto">
            <a:xfrm>
              <a:off x="5241" y="2779"/>
              <a:ext cx="127" cy="127"/>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29" name="Oval 34">
              <a:extLst>
                <a:ext uri="{FF2B5EF4-FFF2-40B4-BE49-F238E27FC236}">
                  <a16:creationId xmlns:a16="http://schemas.microsoft.com/office/drawing/2014/main" id="{36E176ED-2223-EDD4-F428-D546EC97C972}"/>
                </a:ext>
              </a:extLst>
            </p:cNvPr>
            <p:cNvSpPr>
              <a:spLocks noChangeArrowheads="1"/>
            </p:cNvSpPr>
            <p:nvPr/>
          </p:nvSpPr>
          <p:spPr bwMode="auto">
            <a:xfrm>
              <a:off x="4704" y="2958"/>
              <a:ext cx="127" cy="127"/>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0" name="Oval 35">
              <a:extLst>
                <a:ext uri="{FF2B5EF4-FFF2-40B4-BE49-F238E27FC236}">
                  <a16:creationId xmlns:a16="http://schemas.microsoft.com/office/drawing/2014/main" id="{32E49A06-7164-CBAC-B9F3-A2CD31932E4D}"/>
                </a:ext>
              </a:extLst>
            </p:cNvPr>
            <p:cNvSpPr>
              <a:spLocks noChangeArrowheads="1"/>
            </p:cNvSpPr>
            <p:nvPr/>
          </p:nvSpPr>
          <p:spPr bwMode="auto">
            <a:xfrm>
              <a:off x="4883" y="2958"/>
              <a:ext cx="127" cy="127"/>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1" name="Oval 36">
              <a:extLst>
                <a:ext uri="{FF2B5EF4-FFF2-40B4-BE49-F238E27FC236}">
                  <a16:creationId xmlns:a16="http://schemas.microsoft.com/office/drawing/2014/main" id="{608369B8-A5A1-25ED-6778-037002A584CE}"/>
                </a:ext>
              </a:extLst>
            </p:cNvPr>
            <p:cNvSpPr>
              <a:spLocks noChangeArrowheads="1"/>
            </p:cNvSpPr>
            <p:nvPr/>
          </p:nvSpPr>
          <p:spPr bwMode="auto">
            <a:xfrm>
              <a:off x="5062" y="2958"/>
              <a:ext cx="127" cy="127"/>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2" name="Oval 37">
              <a:extLst>
                <a:ext uri="{FF2B5EF4-FFF2-40B4-BE49-F238E27FC236}">
                  <a16:creationId xmlns:a16="http://schemas.microsoft.com/office/drawing/2014/main" id="{9897E48D-2C48-292C-DDBD-0CD70B0D3EF6}"/>
                </a:ext>
              </a:extLst>
            </p:cNvPr>
            <p:cNvSpPr>
              <a:spLocks noChangeArrowheads="1"/>
            </p:cNvSpPr>
            <p:nvPr/>
          </p:nvSpPr>
          <p:spPr bwMode="auto">
            <a:xfrm>
              <a:off x="5241" y="2958"/>
              <a:ext cx="127" cy="127"/>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3" name="Oval 38">
              <a:extLst>
                <a:ext uri="{FF2B5EF4-FFF2-40B4-BE49-F238E27FC236}">
                  <a16:creationId xmlns:a16="http://schemas.microsoft.com/office/drawing/2014/main" id="{AE11EC54-F2C4-034E-A146-15BE3570440D}"/>
                </a:ext>
              </a:extLst>
            </p:cNvPr>
            <p:cNvSpPr>
              <a:spLocks noChangeArrowheads="1"/>
            </p:cNvSpPr>
            <p:nvPr/>
          </p:nvSpPr>
          <p:spPr bwMode="auto">
            <a:xfrm>
              <a:off x="4883" y="3137"/>
              <a:ext cx="127" cy="127"/>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34" name="Oval 39">
              <a:extLst>
                <a:ext uri="{FF2B5EF4-FFF2-40B4-BE49-F238E27FC236}">
                  <a16:creationId xmlns:a16="http://schemas.microsoft.com/office/drawing/2014/main" id="{9B316632-EA95-5E3C-AE19-B15F55B54A99}"/>
                </a:ext>
              </a:extLst>
            </p:cNvPr>
            <p:cNvSpPr>
              <a:spLocks noChangeArrowheads="1"/>
            </p:cNvSpPr>
            <p:nvPr/>
          </p:nvSpPr>
          <p:spPr bwMode="auto">
            <a:xfrm>
              <a:off x="5241" y="3137"/>
              <a:ext cx="127" cy="127"/>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
        <p:nvSpPr>
          <p:cNvPr id="35" name="Line 40">
            <a:extLst>
              <a:ext uri="{FF2B5EF4-FFF2-40B4-BE49-F238E27FC236}">
                <a16:creationId xmlns:a16="http://schemas.microsoft.com/office/drawing/2014/main" id="{4C097ED3-29CE-42B4-7AC9-DCC0A58787B5}"/>
              </a:ext>
            </a:extLst>
          </p:cNvPr>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03"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51204"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6" name="Rectangle 5">
            <a:extLst>
              <a:ext uri="{FF2B5EF4-FFF2-40B4-BE49-F238E27FC236}">
                <a16:creationId xmlns:a16="http://schemas.microsoft.com/office/drawing/2014/main" id="{070DEED1-4D24-FD65-BCBA-CEC58B75A616}"/>
              </a:ext>
            </a:extLst>
          </p:cNvPr>
          <p:cNvSpPr>
            <a:spLocks noGrp="1" noChangeArrowheads="1"/>
          </p:cNvSpPr>
          <p:nvPr>
            <p:ph type="dt" sz="half" idx="10"/>
          </p:nvPr>
        </p:nvSpPr>
        <p:spPr/>
        <p:txBody>
          <a:bodyPr/>
          <a:lstStyle>
            <a:lvl1pPr>
              <a:defRPr/>
            </a:lvl1pPr>
          </a:lstStyle>
          <a:p>
            <a:pPr>
              <a:defRPr/>
            </a:pPr>
            <a:endParaRPr lang="en-US" altLang="en-US"/>
          </a:p>
        </p:txBody>
      </p:sp>
      <p:sp>
        <p:nvSpPr>
          <p:cNvPr id="37" name="Rectangle 6">
            <a:extLst>
              <a:ext uri="{FF2B5EF4-FFF2-40B4-BE49-F238E27FC236}">
                <a16:creationId xmlns:a16="http://schemas.microsoft.com/office/drawing/2014/main" id="{1C272F48-5230-F8B6-AC3B-265069E7894E}"/>
              </a:ext>
            </a:extLst>
          </p:cNvPr>
          <p:cNvSpPr>
            <a:spLocks noGrp="1" noChangeArrowheads="1"/>
          </p:cNvSpPr>
          <p:nvPr>
            <p:ph type="ftr" sz="quarter" idx="11"/>
          </p:nvPr>
        </p:nvSpPr>
        <p:spPr/>
        <p:txBody>
          <a:bodyPr/>
          <a:lstStyle>
            <a:lvl1pPr>
              <a:defRPr/>
            </a:lvl1pPr>
          </a:lstStyle>
          <a:p>
            <a:pPr>
              <a:defRPr/>
            </a:pPr>
            <a:endParaRPr lang="en-US" altLang="en-US"/>
          </a:p>
        </p:txBody>
      </p:sp>
      <p:sp>
        <p:nvSpPr>
          <p:cNvPr id="38" name="Rectangle 7">
            <a:extLst>
              <a:ext uri="{FF2B5EF4-FFF2-40B4-BE49-F238E27FC236}">
                <a16:creationId xmlns:a16="http://schemas.microsoft.com/office/drawing/2014/main" id="{5AE9F7CE-AB3C-271C-103E-3C872CD5CF54}"/>
              </a:ext>
            </a:extLst>
          </p:cNvPr>
          <p:cNvSpPr>
            <a:spLocks noGrp="1" noChangeArrowheads="1"/>
          </p:cNvSpPr>
          <p:nvPr>
            <p:ph type="sldNum" sz="quarter" idx="12"/>
          </p:nvPr>
        </p:nvSpPr>
        <p:spPr/>
        <p:txBody>
          <a:bodyPr/>
          <a:lstStyle>
            <a:lvl1pPr>
              <a:defRPr/>
            </a:lvl1pPr>
          </a:lstStyle>
          <a:p>
            <a:pPr>
              <a:defRPr/>
            </a:pPr>
            <a:fld id="{EE33C0B9-8270-484B-A3F0-62459471F12E}" type="slidenum">
              <a:rPr lang="en-US" altLang="en-US"/>
              <a:pPr>
                <a:defRPr/>
              </a:pPr>
              <a:t>‹Nr.›</a:t>
            </a:fld>
            <a:endParaRPr lang="en-US" altLang="en-US"/>
          </a:p>
        </p:txBody>
      </p:sp>
    </p:spTree>
    <p:extLst>
      <p:ext uri="{BB962C8B-B14F-4D97-AF65-F5344CB8AC3E}">
        <p14:creationId xmlns:p14="http://schemas.microsoft.com/office/powerpoint/2010/main" val="2772883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BBEE0B78-6333-2024-CCF7-9669ACCAB4B9}"/>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A582FB8D-697C-BA9F-077C-959A153B6C4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DEA6F3CF-76FA-0813-F579-B407D626A796}"/>
              </a:ext>
            </a:extLst>
          </p:cNvPr>
          <p:cNvSpPr>
            <a:spLocks noGrp="1" noChangeArrowheads="1"/>
          </p:cNvSpPr>
          <p:nvPr>
            <p:ph type="sldNum" sz="quarter" idx="12"/>
          </p:nvPr>
        </p:nvSpPr>
        <p:spPr>
          <a:ln/>
        </p:spPr>
        <p:txBody>
          <a:bodyPr/>
          <a:lstStyle>
            <a:lvl1pPr>
              <a:defRPr/>
            </a:lvl1pPr>
          </a:lstStyle>
          <a:p>
            <a:pPr>
              <a:defRPr/>
            </a:pPr>
            <a:fld id="{C06F7A9A-D60C-0E43-B605-CF53824BEB4D}" type="slidenum">
              <a:rPr lang="en-US" altLang="en-US"/>
              <a:pPr>
                <a:defRPr/>
              </a:pPr>
              <a:t>‹Nr.›</a:t>
            </a:fld>
            <a:endParaRPr lang="en-US" altLang="en-US"/>
          </a:p>
        </p:txBody>
      </p:sp>
    </p:spTree>
    <p:extLst>
      <p:ext uri="{BB962C8B-B14F-4D97-AF65-F5344CB8AC3E}">
        <p14:creationId xmlns:p14="http://schemas.microsoft.com/office/powerpoint/2010/main" val="195541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CCEF3AA6-23C1-F50D-B8DE-3108FBF9E018}"/>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BDBECD0C-1783-6758-6EE7-866ABEDD3B93}"/>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B46F58B5-95C0-7B4D-AC76-08FF2ADE5E49}"/>
              </a:ext>
            </a:extLst>
          </p:cNvPr>
          <p:cNvSpPr>
            <a:spLocks noGrp="1" noChangeArrowheads="1"/>
          </p:cNvSpPr>
          <p:nvPr>
            <p:ph type="sldNum" sz="quarter" idx="12"/>
          </p:nvPr>
        </p:nvSpPr>
        <p:spPr>
          <a:ln/>
        </p:spPr>
        <p:txBody>
          <a:bodyPr/>
          <a:lstStyle>
            <a:lvl1pPr>
              <a:defRPr/>
            </a:lvl1pPr>
          </a:lstStyle>
          <a:p>
            <a:pPr>
              <a:defRPr/>
            </a:pPr>
            <a:fld id="{3A61FFC7-B511-8144-A6CC-4F7B299A4ADF}" type="slidenum">
              <a:rPr lang="en-US" altLang="en-US"/>
              <a:pPr>
                <a:defRPr/>
              </a:pPr>
              <a:t>‹Nr.›</a:t>
            </a:fld>
            <a:endParaRPr lang="en-US" altLang="en-US"/>
          </a:p>
        </p:txBody>
      </p:sp>
    </p:spTree>
    <p:extLst>
      <p:ext uri="{BB962C8B-B14F-4D97-AF65-F5344CB8AC3E}">
        <p14:creationId xmlns:p14="http://schemas.microsoft.com/office/powerpoint/2010/main" val="1156941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a:t>Click to edit Master title style</a:t>
            </a:r>
          </a:p>
        </p:txBody>
      </p:sp>
      <p:sp>
        <p:nvSpPr>
          <p:cNvPr id="3" name="Table Placeholder 2"/>
          <p:cNvSpPr>
            <a:spLocks noGrp="1"/>
          </p:cNvSpPr>
          <p:nvPr>
            <p:ph type="tbl" idx="1"/>
          </p:nvPr>
        </p:nvSpPr>
        <p:spPr>
          <a:xfrm>
            <a:off x="457200" y="1719263"/>
            <a:ext cx="8229600" cy="4411662"/>
          </a:xfrm>
        </p:spPr>
        <p:txBody>
          <a:bodyPr/>
          <a:lstStyle/>
          <a:p>
            <a:pPr lvl="0"/>
            <a:endParaRPr lang="en-US" noProof="0"/>
          </a:p>
        </p:txBody>
      </p:sp>
      <p:sp>
        <p:nvSpPr>
          <p:cNvPr id="4" name="Rectangle 5">
            <a:extLst>
              <a:ext uri="{FF2B5EF4-FFF2-40B4-BE49-F238E27FC236}">
                <a16:creationId xmlns:a16="http://schemas.microsoft.com/office/drawing/2014/main" id="{6E6098AE-B11C-5E2E-3846-EA245C2BDFC2}"/>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D7E3F3AD-8976-DF3E-4D09-E188E7E65DA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7A4BA7D9-9A0D-D060-64F1-6C725C557527}"/>
              </a:ext>
            </a:extLst>
          </p:cNvPr>
          <p:cNvSpPr>
            <a:spLocks noGrp="1" noChangeArrowheads="1"/>
          </p:cNvSpPr>
          <p:nvPr>
            <p:ph type="sldNum" sz="quarter" idx="12"/>
          </p:nvPr>
        </p:nvSpPr>
        <p:spPr>
          <a:ln/>
        </p:spPr>
        <p:txBody>
          <a:bodyPr/>
          <a:lstStyle>
            <a:lvl1pPr>
              <a:defRPr/>
            </a:lvl1pPr>
          </a:lstStyle>
          <a:p>
            <a:pPr>
              <a:defRPr/>
            </a:pPr>
            <a:fld id="{54023B5E-DF22-704E-A0F3-2646B3CDCCD4}" type="slidenum">
              <a:rPr lang="en-US" altLang="en-US"/>
              <a:pPr>
                <a:defRPr/>
              </a:pPr>
              <a:t>‹Nr.›</a:t>
            </a:fld>
            <a:endParaRPr lang="en-US" altLang="en-US"/>
          </a:p>
        </p:txBody>
      </p:sp>
    </p:spTree>
    <p:extLst>
      <p:ext uri="{BB962C8B-B14F-4D97-AF65-F5344CB8AC3E}">
        <p14:creationId xmlns:p14="http://schemas.microsoft.com/office/powerpoint/2010/main" val="1506211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a:extLst>
              <a:ext uri="{FF2B5EF4-FFF2-40B4-BE49-F238E27FC236}">
                <a16:creationId xmlns:a16="http://schemas.microsoft.com/office/drawing/2014/main" id="{8E40E8BE-ADC3-2308-CAA7-B86F6C15F7B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B5B77C77-BAC4-5D3D-FA33-08925A22A66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59F9AD46-869F-42E2-B840-88AE30C8D1F1}"/>
              </a:ext>
            </a:extLst>
          </p:cNvPr>
          <p:cNvSpPr>
            <a:spLocks noGrp="1" noChangeArrowheads="1"/>
          </p:cNvSpPr>
          <p:nvPr>
            <p:ph type="sldNum" sz="quarter" idx="12"/>
          </p:nvPr>
        </p:nvSpPr>
        <p:spPr>
          <a:ln/>
        </p:spPr>
        <p:txBody>
          <a:bodyPr/>
          <a:lstStyle>
            <a:lvl1pPr>
              <a:defRPr/>
            </a:lvl1pPr>
          </a:lstStyle>
          <a:p>
            <a:pPr>
              <a:defRPr/>
            </a:pPr>
            <a:fld id="{26B99AA0-68BE-A043-8592-81DCC9F7F1BD}" type="slidenum">
              <a:rPr lang="en-US" altLang="en-US"/>
              <a:pPr>
                <a:defRPr/>
              </a:pPr>
              <a:t>‹Nr.›</a:t>
            </a:fld>
            <a:endParaRPr lang="en-US" altLang="en-US"/>
          </a:p>
        </p:txBody>
      </p:sp>
    </p:spTree>
    <p:extLst>
      <p:ext uri="{BB962C8B-B14F-4D97-AF65-F5344CB8AC3E}">
        <p14:creationId xmlns:p14="http://schemas.microsoft.com/office/powerpoint/2010/main" val="1951109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a:extLst>
              <a:ext uri="{FF2B5EF4-FFF2-40B4-BE49-F238E27FC236}">
                <a16:creationId xmlns:a16="http://schemas.microsoft.com/office/drawing/2014/main" id="{40DD235B-A7BF-33A0-1889-E791E6A96EA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69147D02-F54B-B383-A02E-E99F99BC67C2}"/>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a:extLst>
              <a:ext uri="{FF2B5EF4-FFF2-40B4-BE49-F238E27FC236}">
                <a16:creationId xmlns:a16="http://schemas.microsoft.com/office/drawing/2014/main" id="{FE0325CD-96A8-1EBD-CE8F-7BD8FE86C61C}"/>
              </a:ext>
            </a:extLst>
          </p:cNvPr>
          <p:cNvSpPr>
            <a:spLocks noGrp="1" noChangeArrowheads="1"/>
          </p:cNvSpPr>
          <p:nvPr>
            <p:ph type="sldNum" sz="quarter" idx="12"/>
          </p:nvPr>
        </p:nvSpPr>
        <p:spPr>
          <a:ln/>
        </p:spPr>
        <p:txBody>
          <a:bodyPr/>
          <a:lstStyle>
            <a:lvl1pPr>
              <a:defRPr/>
            </a:lvl1pPr>
          </a:lstStyle>
          <a:p>
            <a:pPr>
              <a:defRPr/>
            </a:pPr>
            <a:fld id="{209F815E-0269-3C40-B2CC-CB5DDBF60253}" type="slidenum">
              <a:rPr lang="en-US" altLang="en-US"/>
              <a:pPr>
                <a:defRPr/>
              </a:pPr>
              <a:t>‹Nr.›</a:t>
            </a:fld>
            <a:endParaRPr lang="en-US" altLang="en-US"/>
          </a:p>
        </p:txBody>
      </p:sp>
    </p:spTree>
    <p:extLst>
      <p:ext uri="{BB962C8B-B14F-4D97-AF65-F5344CB8AC3E}">
        <p14:creationId xmlns:p14="http://schemas.microsoft.com/office/powerpoint/2010/main" val="1821153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a:extLst>
              <a:ext uri="{FF2B5EF4-FFF2-40B4-BE49-F238E27FC236}">
                <a16:creationId xmlns:a16="http://schemas.microsoft.com/office/drawing/2014/main" id="{9532733E-6699-5314-041A-2DD8D0931037}"/>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9DE5C186-7DB5-82D7-EF22-97D460600C8B}"/>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04CFF292-E694-3658-5422-026AA4930DEC}"/>
              </a:ext>
            </a:extLst>
          </p:cNvPr>
          <p:cNvSpPr>
            <a:spLocks noGrp="1" noChangeArrowheads="1"/>
          </p:cNvSpPr>
          <p:nvPr>
            <p:ph type="sldNum" sz="quarter" idx="12"/>
          </p:nvPr>
        </p:nvSpPr>
        <p:spPr>
          <a:ln/>
        </p:spPr>
        <p:txBody>
          <a:bodyPr/>
          <a:lstStyle>
            <a:lvl1pPr>
              <a:defRPr/>
            </a:lvl1pPr>
          </a:lstStyle>
          <a:p>
            <a:pPr>
              <a:defRPr/>
            </a:pPr>
            <a:fld id="{968A5778-B562-934D-8BF9-A576D0B6234B}" type="slidenum">
              <a:rPr lang="en-US" altLang="en-US"/>
              <a:pPr>
                <a:defRPr/>
              </a:pPr>
              <a:t>‹Nr.›</a:t>
            </a:fld>
            <a:endParaRPr lang="en-US" altLang="en-US"/>
          </a:p>
        </p:txBody>
      </p:sp>
    </p:spTree>
    <p:extLst>
      <p:ext uri="{BB962C8B-B14F-4D97-AF65-F5344CB8AC3E}">
        <p14:creationId xmlns:p14="http://schemas.microsoft.com/office/powerpoint/2010/main" val="2426086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a:extLst>
              <a:ext uri="{FF2B5EF4-FFF2-40B4-BE49-F238E27FC236}">
                <a16:creationId xmlns:a16="http://schemas.microsoft.com/office/drawing/2014/main" id="{F2169D49-E94F-9E2C-7D28-BF3D62039DFA}"/>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a:extLst>
              <a:ext uri="{FF2B5EF4-FFF2-40B4-BE49-F238E27FC236}">
                <a16:creationId xmlns:a16="http://schemas.microsoft.com/office/drawing/2014/main" id="{6B9A4E22-A8D2-2646-2DC0-788DEC37E1E6}"/>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a:extLst>
              <a:ext uri="{FF2B5EF4-FFF2-40B4-BE49-F238E27FC236}">
                <a16:creationId xmlns:a16="http://schemas.microsoft.com/office/drawing/2014/main" id="{73C34880-2A49-535B-EA56-6DB1491555E4}"/>
              </a:ext>
            </a:extLst>
          </p:cNvPr>
          <p:cNvSpPr>
            <a:spLocks noGrp="1" noChangeArrowheads="1"/>
          </p:cNvSpPr>
          <p:nvPr>
            <p:ph type="sldNum" sz="quarter" idx="12"/>
          </p:nvPr>
        </p:nvSpPr>
        <p:spPr>
          <a:ln/>
        </p:spPr>
        <p:txBody>
          <a:bodyPr/>
          <a:lstStyle>
            <a:lvl1pPr>
              <a:defRPr/>
            </a:lvl1pPr>
          </a:lstStyle>
          <a:p>
            <a:pPr>
              <a:defRPr/>
            </a:pPr>
            <a:fld id="{BF2647FD-5192-8445-A9CF-0E3467FA182F}" type="slidenum">
              <a:rPr lang="en-US" altLang="en-US"/>
              <a:pPr>
                <a:defRPr/>
              </a:pPr>
              <a:t>‹Nr.›</a:t>
            </a:fld>
            <a:endParaRPr lang="en-US" altLang="en-US"/>
          </a:p>
        </p:txBody>
      </p:sp>
    </p:spTree>
    <p:extLst>
      <p:ext uri="{BB962C8B-B14F-4D97-AF65-F5344CB8AC3E}">
        <p14:creationId xmlns:p14="http://schemas.microsoft.com/office/powerpoint/2010/main" val="1690798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a:extLst>
              <a:ext uri="{FF2B5EF4-FFF2-40B4-BE49-F238E27FC236}">
                <a16:creationId xmlns:a16="http://schemas.microsoft.com/office/drawing/2014/main" id="{C22CA75B-8D16-60A8-D3A4-9F6A21F25EF6}"/>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D7E7D95B-CFE4-5250-8669-082420C31F5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a:extLst>
              <a:ext uri="{FF2B5EF4-FFF2-40B4-BE49-F238E27FC236}">
                <a16:creationId xmlns:a16="http://schemas.microsoft.com/office/drawing/2014/main" id="{4F93AAA1-5571-7C99-846F-2A56D392B978}"/>
              </a:ext>
            </a:extLst>
          </p:cNvPr>
          <p:cNvSpPr>
            <a:spLocks noGrp="1" noChangeArrowheads="1"/>
          </p:cNvSpPr>
          <p:nvPr>
            <p:ph type="sldNum" sz="quarter" idx="12"/>
          </p:nvPr>
        </p:nvSpPr>
        <p:spPr>
          <a:ln/>
        </p:spPr>
        <p:txBody>
          <a:bodyPr/>
          <a:lstStyle>
            <a:lvl1pPr>
              <a:defRPr/>
            </a:lvl1pPr>
          </a:lstStyle>
          <a:p>
            <a:pPr>
              <a:defRPr/>
            </a:pPr>
            <a:fld id="{5B2D7202-7F6D-D14F-B800-9C4476DBC51C}" type="slidenum">
              <a:rPr lang="en-US" altLang="en-US"/>
              <a:pPr>
                <a:defRPr/>
              </a:pPr>
              <a:t>‹Nr.›</a:t>
            </a:fld>
            <a:endParaRPr lang="en-US" altLang="en-US"/>
          </a:p>
        </p:txBody>
      </p:sp>
    </p:spTree>
    <p:extLst>
      <p:ext uri="{BB962C8B-B14F-4D97-AF65-F5344CB8AC3E}">
        <p14:creationId xmlns:p14="http://schemas.microsoft.com/office/powerpoint/2010/main" val="2506483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9D4543D2-B607-388C-007A-D40CD8512451}"/>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a:extLst>
              <a:ext uri="{FF2B5EF4-FFF2-40B4-BE49-F238E27FC236}">
                <a16:creationId xmlns:a16="http://schemas.microsoft.com/office/drawing/2014/main" id="{ECB01304-6C7F-780B-EFA8-949E4E48C465}"/>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a:extLst>
              <a:ext uri="{FF2B5EF4-FFF2-40B4-BE49-F238E27FC236}">
                <a16:creationId xmlns:a16="http://schemas.microsoft.com/office/drawing/2014/main" id="{60A50CF8-19E4-9726-B4D7-66A24D363A6A}"/>
              </a:ext>
            </a:extLst>
          </p:cNvPr>
          <p:cNvSpPr>
            <a:spLocks noGrp="1" noChangeArrowheads="1"/>
          </p:cNvSpPr>
          <p:nvPr>
            <p:ph type="sldNum" sz="quarter" idx="12"/>
          </p:nvPr>
        </p:nvSpPr>
        <p:spPr>
          <a:ln/>
        </p:spPr>
        <p:txBody>
          <a:bodyPr/>
          <a:lstStyle>
            <a:lvl1pPr>
              <a:defRPr/>
            </a:lvl1pPr>
          </a:lstStyle>
          <a:p>
            <a:pPr>
              <a:defRPr/>
            </a:pPr>
            <a:fld id="{A1AE9CBA-FF00-5F4F-B4B6-8B0B1301EACA}" type="slidenum">
              <a:rPr lang="en-US" altLang="en-US"/>
              <a:pPr>
                <a:defRPr/>
              </a:pPr>
              <a:t>‹Nr.›</a:t>
            </a:fld>
            <a:endParaRPr lang="en-US" altLang="en-US"/>
          </a:p>
        </p:txBody>
      </p:sp>
    </p:spTree>
    <p:extLst>
      <p:ext uri="{BB962C8B-B14F-4D97-AF65-F5344CB8AC3E}">
        <p14:creationId xmlns:p14="http://schemas.microsoft.com/office/powerpoint/2010/main" val="3288453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34B93B00-444B-15E2-27FD-BAAD0FF1A2FE}"/>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A83C5A1C-7FE1-F8F1-B31D-80DA0B6024C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D517DA79-1432-C343-7907-0DFF20F8A8C2}"/>
              </a:ext>
            </a:extLst>
          </p:cNvPr>
          <p:cNvSpPr>
            <a:spLocks noGrp="1" noChangeArrowheads="1"/>
          </p:cNvSpPr>
          <p:nvPr>
            <p:ph type="sldNum" sz="quarter" idx="12"/>
          </p:nvPr>
        </p:nvSpPr>
        <p:spPr>
          <a:ln/>
        </p:spPr>
        <p:txBody>
          <a:bodyPr/>
          <a:lstStyle>
            <a:lvl1pPr>
              <a:defRPr/>
            </a:lvl1pPr>
          </a:lstStyle>
          <a:p>
            <a:pPr>
              <a:defRPr/>
            </a:pPr>
            <a:fld id="{C3867E88-6CD8-4A49-A4F1-49D1CC4729DB}" type="slidenum">
              <a:rPr lang="en-US" altLang="en-US"/>
              <a:pPr>
                <a:defRPr/>
              </a:pPr>
              <a:t>‹Nr.›</a:t>
            </a:fld>
            <a:endParaRPr lang="en-US" altLang="en-US"/>
          </a:p>
        </p:txBody>
      </p:sp>
    </p:spTree>
    <p:extLst>
      <p:ext uri="{BB962C8B-B14F-4D97-AF65-F5344CB8AC3E}">
        <p14:creationId xmlns:p14="http://schemas.microsoft.com/office/powerpoint/2010/main" val="1281701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a:extLst>
              <a:ext uri="{FF2B5EF4-FFF2-40B4-BE49-F238E27FC236}">
                <a16:creationId xmlns:a16="http://schemas.microsoft.com/office/drawing/2014/main" id="{263CEB3A-95BB-D5CE-9296-10910AF445BB}"/>
              </a:ext>
            </a:extLst>
          </p:cNvPr>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527B6BB-51E7-99C0-7010-228B5ED2661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a:extLst>
              <a:ext uri="{FF2B5EF4-FFF2-40B4-BE49-F238E27FC236}">
                <a16:creationId xmlns:a16="http://schemas.microsoft.com/office/drawing/2014/main" id="{AE0231F8-8C1F-5AEE-D1C6-6F664DE9DB1B}"/>
              </a:ext>
            </a:extLst>
          </p:cNvPr>
          <p:cNvSpPr>
            <a:spLocks noGrp="1" noChangeArrowheads="1"/>
          </p:cNvSpPr>
          <p:nvPr>
            <p:ph type="sldNum" sz="quarter" idx="12"/>
          </p:nvPr>
        </p:nvSpPr>
        <p:spPr>
          <a:ln/>
        </p:spPr>
        <p:txBody>
          <a:bodyPr/>
          <a:lstStyle>
            <a:lvl1pPr>
              <a:defRPr/>
            </a:lvl1pPr>
          </a:lstStyle>
          <a:p>
            <a:pPr>
              <a:defRPr/>
            </a:pPr>
            <a:fld id="{ACFF7DB4-EB38-594D-952D-EB37F4ACFA97}" type="slidenum">
              <a:rPr lang="en-US" altLang="en-US"/>
              <a:pPr>
                <a:defRPr/>
              </a:pPr>
              <a:t>‹Nr.›</a:t>
            </a:fld>
            <a:endParaRPr lang="en-US" altLang="en-US"/>
          </a:p>
        </p:txBody>
      </p:sp>
    </p:spTree>
    <p:extLst>
      <p:ext uri="{BB962C8B-B14F-4D97-AF65-F5344CB8AC3E}">
        <p14:creationId xmlns:p14="http://schemas.microsoft.com/office/powerpoint/2010/main" val="2562277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Line 2">
            <a:extLst>
              <a:ext uri="{FF2B5EF4-FFF2-40B4-BE49-F238E27FC236}">
                <a16:creationId xmlns:a16="http://schemas.microsoft.com/office/drawing/2014/main" id="{C3E3AAED-07E5-AD2F-F851-A6DFEA4D1E90}"/>
              </a:ext>
            </a:extLst>
          </p:cNvPr>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a:extLst>
              <a:ext uri="{FF2B5EF4-FFF2-40B4-BE49-F238E27FC236}">
                <a16:creationId xmlns:a16="http://schemas.microsoft.com/office/drawing/2014/main" id="{46C53702-689C-7AFF-C3FE-7D6AD02BADA9}"/>
              </a:ext>
            </a:extLst>
          </p:cNvPr>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Klicken Sie hier, um die Master-Titelformatvorlage zu bearbeiten</a:t>
            </a:r>
          </a:p>
        </p:txBody>
      </p:sp>
      <p:sp>
        <p:nvSpPr>
          <p:cNvPr id="1028" name="Rectangle 4">
            <a:extLst>
              <a:ext uri="{FF2B5EF4-FFF2-40B4-BE49-F238E27FC236}">
                <a16:creationId xmlns:a16="http://schemas.microsoft.com/office/drawing/2014/main" id="{C5C8DE30-35EF-A223-2C9A-21AEB1A38D27}"/>
              </a:ext>
            </a:extLst>
          </p:cNvPr>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Klicken Sie hier, um die Master-Textformate zu bearbeiten</a:t>
            </a:r>
          </a:p>
          <a:p>
            <a:pPr lvl="1"/>
            <a:r>
              <a:rPr lang="en-US" altLang="en-US"/>
              <a:t>Zweite Ebene</a:t>
            </a:r>
          </a:p>
          <a:p>
            <a:pPr lvl="2"/>
            <a:r>
              <a:rPr lang="en-US" altLang="en-US"/>
              <a:t>Dritte Ebene</a:t>
            </a:r>
          </a:p>
          <a:p>
            <a:pPr lvl="3"/>
            <a:r>
              <a:rPr lang="en-US" altLang="en-US"/>
              <a:t>Vierte Ebene</a:t>
            </a:r>
          </a:p>
          <a:p>
            <a:pPr lvl="4"/>
            <a:r>
              <a:rPr lang="en-US" altLang="en-US"/>
              <a:t>Fünfte Ebene</a:t>
            </a:r>
          </a:p>
        </p:txBody>
      </p:sp>
      <p:sp>
        <p:nvSpPr>
          <p:cNvPr id="50181" name="Rectangle 5">
            <a:extLst>
              <a:ext uri="{FF2B5EF4-FFF2-40B4-BE49-F238E27FC236}">
                <a16:creationId xmlns:a16="http://schemas.microsoft.com/office/drawing/2014/main" id="{6D70235C-C8A3-6E09-9393-A56038354CA7}"/>
              </a:ext>
            </a:extLst>
          </p:cNvPr>
          <p:cNvSpPr>
            <a:spLocks noGrp="1" noChangeArrowheads="1"/>
          </p:cNvSpPr>
          <p:nvPr>
            <p:ph type="dt" sz="half" idx="2"/>
          </p:nvPr>
        </p:nvSpPr>
        <p:spPr bwMode="auto">
          <a:xfrm>
            <a:off x="457200" y="6248400"/>
            <a:ext cx="2133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defRPr>
            </a:lvl1pPr>
          </a:lstStyle>
          <a:p>
            <a:pPr>
              <a:defRPr/>
            </a:pPr>
            <a:endParaRPr lang="en-US" altLang="en-US"/>
          </a:p>
        </p:txBody>
      </p:sp>
      <p:sp>
        <p:nvSpPr>
          <p:cNvPr id="50182" name="Rectangle 6">
            <a:extLst>
              <a:ext uri="{FF2B5EF4-FFF2-40B4-BE49-F238E27FC236}">
                <a16:creationId xmlns:a16="http://schemas.microsoft.com/office/drawing/2014/main" id="{2BB1F9A7-142A-2D2E-7B3D-F962E023297E}"/>
              </a:ext>
            </a:extLst>
          </p:cNvPr>
          <p:cNvSpPr>
            <a:spLocks noGrp="1" noChangeArrowheads="1"/>
          </p:cNvSpPr>
          <p:nvPr>
            <p:ph type="ftr" sz="quarter" idx="3"/>
          </p:nvPr>
        </p:nvSpPr>
        <p:spPr bwMode="auto">
          <a:xfrm>
            <a:off x="3124200" y="6248400"/>
            <a:ext cx="2895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defRPr>
            </a:lvl1pPr>
          </a:lstStyle>
          <a:p>
            <a:pPr>
              <a:defRPr/>
            </a:pPr>
            <a:endParaRPr lang="en-US" altLang="en-US"/>
          </a:p>
        </p:txBody>
      </p:sp>
      <p:sp>
        <p:nvSpPr>
          <p:cNvPr id="50183" name="Rectangle 7">
            <a:extLst>
              <a:ext uri="{FF2B5EF4-FFF2-40B4-BE49-F238E27FC236}">
                <a16:creationId xmlns:a16="http://schemas.microsoft.com/office/drawing/2014/main" id="{1DCA7ABB-69D0-856B-FCCA-CB3004356B4A}"/>
              </a:ext>
            </a:extLst>
          </p:cNvPr>
          <p:cNvSpPr>
            <a:spLocks noGrp="1" noChangeArrowheads="1"/>
          </p:cNvSpPr>
          <p:nvPr>
            <p:ph type="sldNum" sz="quarter" idx="4"/>
          </p:nvPr>
        </p:nvSpPr>
        <p:spPr bwMode="auto">
          <a:xfrm>
            <a:off x="7010400" y="0"/>
            <a:ext cx="21336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000"/>
            </a:lvl1pPr>
          </a:lstStyle>
          <a:p>
            <a:pPr>
              <a:defRPr/>
            </a:pPr>
            <a:fld id="{71049740-38D0-D148-A2D0-6834098021C2}" type="slidenum">
              <a:rPr lang="en-US" altLang="en-US"/>
              <a:t>‹Nr.›</a:t>
            </a:fld>
            <a:endParaRPr lang="en-US" altLang="en-US"/>
          </a:p>
        </p:txBody>
      </p:sp>
      <p:grpSp>
        <p:nvGrpSpPr>
          <p:cNvPr id="1032" name="Group 8">
            <a:extLst>
              <a:ext uri="{FF2B5EF4-FFF2-40B4-BE49-F238E27FC236}">
                <a16:creationId xmlns:a16="http://schemas.microsoft.com/office/drawing/2014/main" id="{CC13161C-F8E8-B380-4818-ABDF3FEA5643}"/>
              </a:ext>
            </a:extLst>
          </p:cNvPr>
          <p:cNvGrpSpPr>
            <a:grpSpLocks/>
          </p:cNvGrpSpPr>
          <p:nvPr/>
        </p:nvGrpSpPr>
        <p:grpSpPr bwMode="auto">
          <a:xfrm>
            <a:off x="8153400" y="152400"/>
            <a:ext cx="792163" cy="1295400"/>
            <a:chOff x="5136" y="960"/>
            <a:chExt cx="528" cy="864"/>
          </a:xfrm>
        </p:grpSpPr>
        <p:sp>
          <p:nvSpPr>
            <p:cNvPr id="1033" name="Oval 9">
              <a:extLst>
                <a:ext uri="{FF2B5EF4-FFF2-40B4-BE49-F238E27FC236}">
                  <a16:creationId xmlns:a16="http://schemas.microsoft.com/office/drawing/2014/main" id="{2CD897B6-A1D6-A14F-248A-EF674518A0A4}"/>
                </a:ext>
              </a:extLst>
            </p:cNvPr>
            <p:cNvSpPr>
              <a:spLocks noChangeArrowheads="1"/>
            </p:cNvSpPr>
            <p:nvPr/>
          </p:nvSpPr>
          <p:spPr bwMode="auto">
            <a:xfrm>
              <a:off x="5136" y="960"/>
              <a:ext cx="80" cy="80"/>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4" name="Oval 10">
              <a:extLst>
                <a:ext uri="{FF2B5EF4-FFF2-40B4-BE49-F238E27FC236}">
                  <a16:creationId xmlns:a16="http://schemas.microsoft.com/office/drawing/2014/main" id="{D99BC395-E3BF-18FA-3E37-B92FC0A4A0DA}"/>
                </a:ext>
              </a:extLst>
            </p:cNvPr>
            <p:cNvSpPr>
              <a:spLocks noChangeArrowheads="1"/>
            </p:cNvSpPr>
            <p:nvPr/>
          </p:nvSpPr>
          <p:spPr bwMode="auto">
            <a:xfrm>
              <a:off x="5248" y="960"/>
              <a:ext cx="79" cy="80"/>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5" name="Oval 11">
              <a:extLst>
                <a:ext uri="{FF2B5EF4-FFF2-40B4-BE49-F238E27FC236}">
                  <a16:creationId xmlns:a16="http://schemas.microsoft.com/office/drawing/2014/main" id="{64B6F408-FC3D-C037-ADD0-AC55293A4CA8}"/>
                </a:ext>
              </a:extLst>
            </p:cNvPr>
            <p:cNvSpPr>
              <a:spLocks noChangeArrowheads="1"/>
            </p:cNvSpPr>
            <p:nvPr/>
          </p:nvSpPr>
          <p:spPr bwMode="auto">
            <a:xfrm>
              <a:off x="5360" y="960"/>
              <a:ext cx="76" cy="80"/>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6" name="Oval 12">
              <a:extLst>
                <a:ext uri="{FF2B5EF4-FFF2-40B4-BE49-F238E27FC236}">
                  <a16:creationId xmlns:a16="http://schemas.microsoft.com/office/drawing/2014/main" id="{3A25EA2C-B3F5-376D-5BF3-16E6BB7F50CA}"/>
                </a:ext>
              </a:extLst>
            </p:cNvPr>
            <p:cNvSpPr>
              <a:spLocks noChangeArrowheads="1"/>
            </p:cNvSpPr>
            <p:nvPr/>
          </p:nvSpPr>
          <p:spPr bwMode="auto">
            <a:xfrm>
              <a:off x="5136" y="1072"/>
              <a:ext cx="80" cy="7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7" name="Oval 13">
              <a:extLst>
                <a:ext uri="{FF2B5EF4-FFF2-40B4-BE49-F238E27FC236}">
                  <a16:creationId xmlns:a16="http://schemas.microsoft.com/office/drawing/2014/main" id="{48179FE0-8926-FA9B-7936-A07F56B229E1}"/>
                </a:ext>
              </a:extLst>
            </p:cNvPr>
            <p:cNvSpPr>
              <a:spLocks noChangeArrowheads="1"/>
            </p:cNvSpPr>
            <p:nvPr/>
          </p:nvSpPr>
          <p:spPr bwMode="auto">
            <a:xfrm>
              <a:off x="5248" y="1072"/>
              <a:ext cx="79" cy="7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8" name="Oval 14">
              <a:extLst>
                <a:ext uri="{FF2B5EF4-FFF2-40B4-BE49-F238E27FC236}">
                  <a16:creationId xmlns:a16="http://schemas.microsoft.com/office/drawing/2014/main" id="{18719A84-0940-AF08-47B6-1BFA95924427}"/>
                </a:ext>
              </a:extLst>
            </p:cNvPr>
            <p:cNvSpPr>
              <a:spLocks noChangeArrowheads="1"/>
            </p:cNvSpPr>
            <p:nvPr/>
          </p:nvSpPr>
          <p:spPr bwMode="auto">
            <a:xfrm>
              <a:off x="5360" y="1072"/>
              <a:ext cx="76" cy="77"/>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39" name="Oval 15">
              <a:extLst>
                <a:ext uri="{FF2B5EF4-FFF2-40B4-BE49-F238E27FC236}">
                  <a16:creationId xmlns:a16="http://schemas.microsoft.com/office/drawing/2014/main" id="{21D431A1-1683-2B25-E52B-344A017DE1A0}"/>
                </a:ext>
              </a:extLst>
            </p:cNvPr>
            <p:cNvSpPr>
              <a:spLocks noChangeArrowheads="1"/>
            </p:cNvSpPr>
            <p:nvPr/>
          </p:nvSpPr>
          <p:spPr bwMode="auto">
            <a:xfrm>
              <a:off x="5472" y="1072"/>
              <a:ext cx="73" cy="77"/>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0" name="Oval 16">
              <a:extLst>
                <a:ext uri="{FF2B5EF4-FFF2-40B4-BE49-F238E27FC236}">
                  <a16:creationId xmlns:a16="http://schemas.microsoft.com/office/drawing/2014/main" id="{9DA1EC80-B2AC-411D-0278-EDDD58436F77}"/>
                </a:ext>
              </a:extLst>
            </p:cNvPr>
            <p:cNvSpPr>
              <a:spLocks noChangeArrowheads="1"/>
            </p:cNvSpPr>
            <p:nvPr/>
          </p:nvSpPr>
          <p:spPr bwMode="auto">
            <a:xfrm>
              <a:off x="5136" y="1184"/>
              <a:ext cx="80" cy="73"/>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1" name="Oval 17">
              <a:extLst>
                <a:ext uri="{FF2B5EF4-FFF2-40B4-BE49-F238E27FC236}">
                  <a16:creationId xmlns:a16="http://schemas.microsoft.com/office/drawing/2014/main" id="{358D286D-303B-9B48-6E12-02D1C0077A59}"/>
                </a:ext>
              </a:extLst>
            </p:cNvPr>
            <p:cNvSpPr>
              <a:spLocks noChangeArrowheads="1"/>
            </p:cNvSpPr>
            <p:nvPr/>
          </p:nvSpPr>
          <p:spPr bwMode="auto">
            <a:xfrm>
              <a:off x="5248" y="1184"/>
              <a:ext cx="79" cy="73"/>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2" name="Oval 18">
              <a:extLst>
                <a:ext uri="{FF2B5EF4-FFF2-40B4-BE49-F238E27FC236}">
                  <a16:creationId xmlns:a16="http://schemas.microsoft.com/office/drawing/2014/main" id="{74456D44-E83D-B3B1-9284-4C332DFC36B4}"/>
                </a:ext>
              </a:extLst>
            </p:cNvPr>
            <p:cNvSpPr>
              <a:spLocks noChangeArrowheads="1"/>
            </p:cNvSpPr>
            <p:nvPr/>
          </p:nvSpPr>
          <p:spPr bwMode="auto">
            <a:xfrm>
              <a:off x="5360" y="1184"/>
              <a:ext cx="76" cy="73"/>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3" name="Oval 19">
              <a:extLst>
                <a:ext uri="{FF2B5EF4-FFF2-40B4-BE49-F238E27FC236}">
                  <a16:creationId xmlns:a16="http://schemas.microsoft.com/office/drawing/2014/main" id="{DA98ADB9-0723-DE31-7426-15E0B0F0651B}"/>
                </a:ext>
              </a:extLst>
            </p:cNvPr>
            <p:cNvSpPr>
              <a:spLocks noChangeArrowheads="1"/>
            </p:cNvSpPr>
            <p:nvPr/>
          </p:nvSpPr>
          <p:spPr bwMode="auto">
            <a:xfrm>
              <a:off x="5472" y="1184"/>
              <a:ext cx="73" cy="73"/>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4" name="Oval 20">
              <a:extLst>
                <a:ext uri="{FF2B5EF4-FFF2-40B4-BE49-F238E27FC236}">
                  <a16:creationId xmlns:a16="http://schemas.microsoft.com/office/drawing/2014/main" id="{05AFF95D-C777-3968-C859-3C1525FA76B4}"/>
                </a:ext>
              </a:extLst>
            </p:cNvPr>
            <p:cNvSpPr>
              <a:spLocks noChangeArrowheads="1"/>
            </p:cNvSpPr>
            <p:nvPr/>
          </p:nvSpPr>
          <p:spPr bwMode="auto">
            <a:xfrm>
              <a:off x="5584" y="1184"/>
              <a:ext cx="80" cy="73"/>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5" name="Oval 21">
              <a:extLst>
                <a:ext uri="{FF2B5EF4-FFF2-40B4-BE49-F238E27FC236}">
                  <a16:creationId xmlns:a16="http://schemas.microsoft.com/office/drawing/2014/main" id="{F045F4AF-8080-8297-6335-3B3E853D94BE}"/>
                </a:ext>
              </a:extLst>
            </p:cNvPr>
            <p:cNvSpPr>
              <a:spLocks noChangeArrowheads="1"/>
            </p:cNvSpPr>
            <p:nvPr/>
          </p:nvSpPr>
          <p:spPr bwMode="auto">
            <a:xfrm>
              <a:off x="5136" y="1296"/>
              <a:ext cx="80" cy="80"/>
            </a:xfrm>
            <a:prstGeom prst="ellipse">
              <a:avLst/>
            </a:prstGeom>
            <a:solidFill>
              <a:schemeClr val="tx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6" name="Oval 22">
              <a:extLst>
                <a:ext uri="{FF2B5EF4-FFF2-40B4-BE49-F238E27FC236}">
                  <a16:creationId xmlns:a16="http://schemas.microsoft.com/office/drawing/2014/main" id="{B4761C09-DF3C-3710-4954-931D7CF2C479}"/>
                </a:ext>
              </a:extLst>
            </p:cNvPr>
            <p:cNvSpPr>
              <a:spLocks noChangeArrowheads="1"/>
            </p:cNvSpPr>
            <p:nvPr/>
          </p:nvSpPr>
          <p:spPr bwMode="auto">
            <a:xfrm>
              <a:off x="5248" y="1296"/>
              <a:ext cx="79" cy="80"/>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7" name="Oval 23">
              <a:extLst>
                <a:ext uri="{FF2B5EF4-FFF2-40B4-BE49-F238E27FC236}">
                  <a16:creationId xmlns:a16="http://schemas.microsoft.com/office/drawing/2014/main" id="{1D07D582-6CC6-A412-A3EB-24B3FFF0E7C0}"/>
                </a:ext>
              </a:extLst>
            </p:cNvPr>
            <p:cNvSpPr>
              <a:spLocks noChangeArrowheads="1"/>
            </p:cNvSpPr>
            <p:nvPr/>
          </p:nvSpPr>
          <p:spPr bwMode="auto">
            <a:xfrm>
              <a:off x="5360" y="1296"/>
              <a:ext cx="76" cy="80"/>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8" name="Oval 24">
              <a:extLst>
                <a:ext uri="{FF2B5EF4-FFF2-40B4-BE49-F238E27FC236}">
                  <a16:creationId xmlns:a16="http://schemas.microsoft.com/office/drawing/2014/main" id="{3903192B-01D8-54C3-A541-C2A7ED04F770}"/>
                </a:ext>
              </a:extLst>
            </p:cNvPr>
            <p:cNvSpPr>
              <a:spLocks noChangeArrowheads="1"/>
            </p:cNvSpPr>
            <p:nvPr/>
          </p:nvSpPr>
          <p:spPr bwMode="auto">
            <a:xfrm>
              <a:off x="5472" y="1296"/>
              <a:ext cx="73" cy="80"/>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49" name="Oval 25">
              <a:extLst>
                <a:ext uri="{FF2B5EF4-FFF2-40B4-BE49-F238E27FC236}">
                  <a16:creationId xmlns:a16="http://schemas.microsoft.com/office/drawing/2014/main" id="{63E6861F-687E-98EE-CC35-E5ED8776EB00}"/>
                </a:ext>
              </a:extLst>
            </p:cNvPr>
            <p:cNvSpPr>
              <a:spLocks noChangeArrowheads="1"/>
            </p:cNvSpPr>
            <p:nvPr/>
          </p:nvSpPr>
          <p:spPr bwMode="auto">
            <a:xfrm>
              <a:off x="5136" y="1408"/>
              <a:ext cx="80" cy="80"/>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0" name="Oval 26">
              <a:extLst>
                <a:ext uri="{FF2B5EF4-FFF2-40B4-BE49-F238E27FC236}">
                  <a16:creationId xmlns:a16="http://schemas.microsoft.com/office/drawing/2014/main" id="{48ACE410-A675-A6C0-0B7B-0B80454F4C6A}"/>
                </a:ext>
              </a:extLst>
            </p:cNvPr>
            <p:cNvSpPr>
              <a:spLocks noChangeArrowheads="1"/>
            </p:cNvSpPr>
            <p:nvPr/>
          </p:nvSpPr>
          <p:spPr bwMode="auto">
            <a:xfrm>
              <a:off x="5248" y="1408"/>
              <a:ext cx="79" cy="80"/>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1" name="Oval 27">
              <a:extLst>
                <a:ext uri="{FF2B5EF4-FFF2-40B4-BE49-F238E27FC236}">
                  <a16:creationId xmlns:a16="http://schemas.microsoft.com/office/drawing/2014/main" id="{AD21BA73-182C-CA8C-BF81-0D5ADD051E48}"/>
                </a:ext>
              </a:extLst>
            </p:cNvPr>
            <p:cNvSpPr>
              <a:spLocks noChangeArrowheads="1"/>
            </p:cNvSpPr>
            <p:nvPr/>
          </p:nvSpPr>
          <p:spPr bwMode="auto">
            <a:xfrm>
              <a:off x="5360" y="1408"/>
              <a:ext cx="76" cy="80"/>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2" name="Oval 28">
              <a:extLst>
                <a:ext uri="{FF2B5EF4-FFF2-40B4-BE49-F238E27FC236}">
                  <a16:creationId xmlns:a16="http://schemas.microsoft.com/office/drawing/2014/main" id="{A6AC35CC-2FDC-F992-90D1-6D665BFDBC64}"/>
                </a:ext>
              </a:extLst>
            </p:cNvPr>
            <p:cNvSpPr>
              <a:spLocks noChangeArrowheads="1"/>
            </p:cNvSpPr>
            <p:nvPr/>
          </p:nvSpPr>
          <p:spPr bwMode="auto">
            <a:xfrm>
              <a:off x="5472" y="1408"/>
              <a:ext cx="73" cy="80"/>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3" name="Oval 29">
              <a:extLst>
                <a:ext uri="{FF2B5EF4-FFF2-40B4-BE49-F238E27FC236}">
                  <a16:creationId xmlns:a16="http://schemas.microsoft.com/office/drawing/2014/main" id="{38F410E6-E769-2255-CC96-6859B8070F60}"/>
                </a:ext>
              </a:extLst>
            </p:cNvPr>
            <p:cNvSpPr>
              <a:spLocks noChangeArrowheads="1"/>
            </p:cNvSpPr>
            <p:nvPr/>
          </p:nvSpPr>
          <p:spPr bwMode="auto">
            <a:xfrm>
              <a:off x="5584" y="1408"/>
              <a:ext cx="80" cy="80"/>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4" name="Oval 30">
              <a:extLst>
                <a:ext uri="{FF2B5EF4-FFF2-40B4-BE49-F238E27FC236}">
                  <a16:creationId xmlns:a16="http://schemas.microsoft.com/office/drawing/2014/main" id="{B4238541-DDEE-EA7D-7C48-BB4008027360}"/>
                </a:ext>
              </a:extLst>
            </p:cNvPr>
            <p:cNvSpPr>
              <a:spLocks noChangeArrowheads="1"/>
            </p:cNvSpPr>
            <p:nvPr/>
          </p:nvSpPr>
          <p:spPr bwMode="auto">
            <a:xfrm>
              <a:off x="5136" y="1520"/>
              <a:ext cx="80" cy="79"/>
            </a:xfrm>
            <a:prstGeom prst="ellipse">
              <a:avLst/>
            </a:prstGeom>
            <a:solidFill>
              <a:schemeClr val="accent2"/>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5" name="Oval 31">
              <a:extLst>
                <a:ext uri="{FF2B5EF4-FFF2-40B4-BE49-F238E27FC236}">
                  <a16:creationId xmlns:a16="http://schemas.microsoft.com/office/drawing/2014/main" id="{81F45E28-4A1E-AC39-49D4-59C65E67AE92}"/>
                </a:ext>
              </a:extLst>
            </p:cNvPr>
            <p:cNvSpPr>
              <a:spLocks noChangeArrowheads="1"/>
            </p:cNvSpPr>
            <p:nvPr/>
          </p:nvSpPr>
          <p:spPr bwMode="auto">
            <a:xfrm>
              <a:off x="5248" y="1520"/>
              <a:ext cx="79" cy="79"/>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6" name="Oval 32">
              <a:extLst>
                <a:ext uri="{FF2B5EF4-FFF2-40B4-BE49-F238E27FC236}">
                  <a16:creationId xmlns:a16="http://schemas.microsoft.com/office/drawing/2014/main" id="{7618C28D-B54F-A577-F08D-0946CAE798BF}"/>
                </a:ext>
              </a:extLst>
            </p:cNvPr>
            <p:cNvSpPr>
              <a:spLocks noChangeArrowheads="1"/>
            </p:cNvSpPr>
            <p:nvPr/>
          </p:nvSpPr>
          <p:spPr bwMode="auto">
            <a:xfrm>
              <a:off x="5360" y="1520"/>
              <a:ext cx="76" cy="79"/>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7" name="Oval 33">
              <a:extLst>
                <a:ext uri="{FF2B5EF4-FFF2-40B4-BE49-F238E27FC236}">
                  <a16:creationId xmlns:a16="http://schemas.microsoft.com/office/drawing/2014/main" id="{3D8077AE-5222-649A-6FC6-1A5BA607D78D}"/>
                </a:ext>
              </a:extLst>
            </p:cNvPr>
            <p:cNvSpPr>
              <a:spLocks noChangeArrowheads="1"/>
            </p:cNvSpPr>
            <p:nvPr/>
          </p:nvSpPr>
          <p:spPr bwMode="auto">
            <a:xfrm>
              <a:off x="5472" y="1520"/>
              <a:ext cx="73" cy="79"/>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8" name="Oval 34">
              <a:extLst>
                <a:ext uri="{FF2B5EF4-FFF2-40B4-BE49-F238E27FC236}">
                  <a16:creationId xmlns:a16="http://schemas.microsoft.com/office/drawing/2014/main" id="{CBDFCA97-372B-BCA9-3385-EC9356BA86F3}"/>
                </a:ext>
              </a:extLst>
            </p:cNvPr>
            <p:cNvSpPr>
              <a:spLocks noChangeArrowheads="1"/>
            </p:cNvSpPr>
            <p:nvPr/>
          </p:nvSpPr>
          <p:spPr bwMode="auto">
            <a:xfrm>
              <a:off x="5136" y="1632"/>
              <a:ext cx="80" cy="75"/>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59" name="Oval 35">
              <a:extLst>
                <a:ext uri="{FF2B5EF4-FFF2-40B4-BE49-F238E27FC236}">
                  <a16:creationId xmlns:a16="http://schemas.microsoft.com/office/drawing/2014/main" id="{C5712CE0-2D07-6F57-D8F2-1DC87BFB0135}"/>
                </a:ext>
              </a:extLst>
            </p:cNvPr>
            <p:cNvSpPr>
              <a:spLocks noChangeArrowheads="1"/>
            </p:cNvSpPr>
            <p:nvPr/>
          </p:nvSpPr>
          <p:spPr bwMode="auto">
            <a:xfrm>
              <a:off x="5248" y="1632"/>
              <a:ext cx="79" cy="75"/>
            </a:xfrm>
            <a:prstGeom prst="ellipse">
              <a:avLst/>
            </a:prstGeom>
            <a:solidFill>
              <a:schemeClr val="accent1"/>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0" name="Oval 36">
              <a:extLst>
                <a:ext uri="{FF2B5EF4-FFF2-40B4-BE49-F238E27FC236}">
                  <a16:creationId xmlns:a16="http://schemas.microsoft.com/office/drawing/2014/main" id="{8B9477E5-0A5D-200C-1A8F-79116FBC3805}"/>
                </a:ext>
              </a:extLst>
            </p:cNvPr>
            <p:cNvSpPr>
              <a:spLocks noChangeArrowheads="1"/>
            </p:cNvSpPr>
            <p:nvPr/>
          </p:nvSpPr>
          <p:spPr bwMode="auto">
            <a:xfrm>
              <a:off x="5360" y="1632"/>
              <a:ext cx="76" cy="75"/>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1" name="Oval 37">
              <a:extLst>
                <a:ext uri="{FF2B5EF4-FFF2-40B4-BE49-F238E27FC236}">
                  <a16:creationId xmlns:a16="http://schemas.microsoft.com/office/drawing/2014/main" id="{A543BE91-1779-2513-4435-7084320E2634}"/>
                </a:ext>
              </a:extLst>
            </p:cNvPr>
            <p:cNvSpPr>
              <a:spLocks noChangeArrowheads="1"/>
            </p:cNvSpPr>
            <p:nvPr/>
          </p:nvSpPr>
          <p:spPr bwMode="auto">
            <a:xfrm>
              <a:off x="5472" y="1632"/>
              <a:ext cx="73" cy="75"/>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2" name="Oval 38">
              <a:extLst>
                <a:ext uri="{FF2B5EF4-FFF2-40B4-BE49-F238E27FC236}">
                  <a16:creationId xmlns:a16="http://schemas.microsoft.com/office/drawing/2014/main" id="{9F12EA57-688A-475D-F8F1-2E6E896ECFEC}"/>
                </a:ext>
              </a:extLst>
            </p:cNvPr>
            <p:cNvSpPr>
              <a:spLocks noChangeArrowheads="1"/>
            </p:cNvSpPr>
            <p:nvPr/>
          </p:nvSpPr>
          <p:spPr bwMode="auto">
            <a:xfrm>
              <a:off x="5248" y="1744"/>
              <a:ext cx="79" cy="80"/>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sp>
          <p:nvSpPr>
            <p:cNvPr id="1063" name="Oval 39">
              <a:extLst>
                <a:ext uri="{FF2B5EF4-FFF2-40B4-BE49-F238E27FC236}">
                  <a16:creationId xmlns:a16="http://schemas.microsoft.com/office/drawing/2014/main" id="{17F8E584-589C-F310-03BA-64D12BA8645E}"/>
                </a:ext>
              </a:extLst>
            </p:cNvPr>
            <p:cNvSpPr>
              <a:spLocks noChangeArrowheads="1"/>
            </p:cNvSpPr>
            <p:nvPr/>
          </p:nvSpPr>
          <p:spPr bwMode="auto">
            <a:xfrm>
              <a:off x="5472" y="1744"/>
              <a:ext cx="73" cy="80"/>
            </a:xfrm>
            <a:prstGeom prst="ellipse">
              <a:avLst/>
            </a:prstGeom>
            <a:solidFill>
              <a:schemeClr val="folHlink"/>
            </a:solidFill>
            <a:ln>
              <a:noFill/>
            </a:ln>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a:p>
          </p:txBody>
        </p:sp>
      </p:grpSp>
    </p:spTree>
  </p:cSld>
  <p:clrMap bg1="lt1" tx1="dk1" bg2="lt2" tx2="dk2" accent1="accent1" accent2="accent2" accent3="accent3" accent4="accent4" accent5="accent5" accent6="accent6" hlink="hlink" folHlink="folHlink"/>
  <p:sldLayoutIdLst>
    <p:sldLayoutId id="2147484610" r:id="rId1"/>
    <p:sldLayoutId id="2147484599" r:id="rId2"/>
    <p:sldLayoutId id="2147484600" r:id="rId3"/>
    <p:sldLayoutId id="2147484601" r:id="rId4"/>
    <p:sldLayoutId id="2147484602" r:id="rId5"/>
    <p:sldLayoutId id="2147484603" r:id="rId6"/>
    <p:sldLayoutId id="2147484604" r:id="rId7"/>
    <p:sldLayoutId id="2147484605" r:id="rId8"/>
    <p:sldLayoutId id="2147484606" r:id="rId9"/>
    <p:sldLayoutId id="2147484607" r:id="rId10"/>
    <p:sldLayoutId id="2147484608" r:id="rId11"/>
    <p:sldLayoutId id="2147484609" r:id="rId12"/>
  </p:sldLayoutIdLst>
  <p:hf hdr="0" ft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1">
            <a:extLst>
              <a:ext uri="{FF2B5EF4-FFF2-40B4-BE49-F238E27FC236}">
                <a16:creationId xmlns:a16="http://schemas.microsoft.com/office/drawing/2014/main" id="{646D63FD-35E5-E49D-301B-4F892710DCBF}"/>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432BA193-EC58-E241-B49C-89B645CD9517}" type="slidenum">
              <a:rPr lang="en-US" altLang="en-US" sz="1000" smtClean="0"/>
              <a:t>1</a:t>
            </a:fld>
            <a:endParaRPr lang="en-US" altLang="en-US" sz="1000"/>
          </a:p>
        </p:txBody>
      </p:sp>
      <p:sp>
        <p:nvSpPr>
          <p:cNvPr id="4099" name="TextBox 10">
            <a:extLst>
              <a:ext uri="{FF2B5EF4-FFF2-40B4-BE49-F238E27FC236}">
                <a16:creationId xmlns:a16="http://schemas.microsoft.com/office/drawing/2014/main" id="{E1184DA6-76BD-75DD-3ED2-E22A4B2FA61F}"/>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4100" name="TextBox 1">
            <a:extLst>
              <a:ext uri="{FF2B5EF4-FFF2-40B4-BE49-F238E27FC236}">
                <a16:creationId xmlns:a16="http://schemas.microsoft.com/office/drawing/2014/main" id="{621D9637-4711-3153-DF35-3079187E5AC5}"/>
              </a:ext>
            </a:extLst>
          </p:cNvPr>
          <p:cNvSpPr txBox="1">
            <a:spLocks noChangeArrowheads="1"/>
          </p:cNvSpPr>
          <p:nvPr/>
        </p:nvSpPr>
        <p:spPr bwMode="auto">
          <a:xfrm>
            <a:off x="5257800" y="3136900"/>
            <a:ext cx="28194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Wie viele Kategorien von Hornhautdystrophien sind im Buch </a:t>
            </a:r>
            <a:r>
              <a:rPr lang="en-US" altLang="en-US" sz="1200"/>
              <a:t>„Cornea“</a:t>
            </a:r>
            <a:r>
              <a:rPr lang="en-US" altLang="en-US" sz="1200" i="1"/>
              <a:t> aufgeführt? </a:t>
            </a:r>
          </a:p>
          <a:p>
            <a:endParaRPr lang="en-US" altLang="en-US" sz="1600" b="1"/>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64039E04-5E3B-022E-AF81-B903E85E6704}"/>
              </a:ext>
            </a:extLst>
          </p:cNvPr>
          <p:cNvSpPr txBox="1">
            <a:spLocks noChangeArrowheads="1"/>
          </p:cNvSpPr>
          <p:nvPr/>
        </p:nvSpPr>
        <p:spPr bwMode="auto">
          <a:xfrm>
            <a:off x="746125" y="609600"/>
            <a:ext cx="4714875"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b="1" i="1" dirty="0">
                <a:solidFill>
                  <a:srgbClr val="0000FF"/>
                </a:solidFill>
              </a:rPr>
              <a:t>?</a:t>
            </a:r>
          </a:p>
          <a:p>
            <a:pPr eaLnBrk="1" hangingPunct="1">
              <a:spcBef>
                <a:spcPct val="0"/>
              </a:spcBef>
              <a:buClrTx/>
              <a:buSzTx/>
              <a:buFont typeface="Wingdings" panose="05000000000000000000" pitchFamily="2" charset="2"/>
              <a:buNone/>
              <a:defRPr/>
            </a:pPr>
            <a:r>
              <a:rPr lang="en-US" altLang="en-US" sz="1200" dirty="0"/>
              <a:t>	2) </a:t>
            </a:r>
            <a:r>
              <a:rPr lang="en-US" altLang="en-US" sz="1200" b="1" i="1" dirty="0">
                <a:solidFill>
                  <a:srgbClr val="0000FF"/>
                </a:solidFill>
              </a:rPr>
              <a:t>?</a:t>
            </a:r>
          </a:p>
          <a:p>
            <a:pPr eaLnBrk="1" hangingPunct="1">
              <a:spcBef>
                <a:spcPct val="0"/>
              </a:spcBef>
              <a:buClrTx/>
              <a:buSzTx/>
              <a:buFontTx/>
              <a:buNone/>
              <a:defRPr/>
            </a:pPr>
            <a:r>
              <a:rPr lang="en-US" altLang="en-US" sz="1200" dirty="0"/>
              <a:t>	3) </a:t>
            </a:r>
            <a:r>
              <a:rPr lang="en-US" altLang="en-US" sz="1200" b="1" i="1" dirty="0">
                <a:solidFill>
                  <a:srgbClr val="0000FF"/>
                </a:solidFill>
              </a:rPr>
              <a:t>?</a:t>
            </a:r>
          </a:p>
          <a:p>
            <a:pPr eaLnBrk="1" hangingPunct="1">
              <a:spcBef>
                <a:spcPct val="0"/>
              </a:spcBef>
              <a:buClrTx/>
              <a:buSzTx/>
              <a:buFontTx/>
              <a:buNone/>
              <a:defRPr/>
            </a:pPr>
            <a:r>
              <a:rPr lang="en-US" altLang="en-US" sz="1200" dirty="0"/>
              <a:t>	4) </a:t>
            </a:r>
            <a:r>
              <a:rPr lang="en-US" altLang="en-US" sz="1200" b="1" i="1" dirty="0">
                <a:solidFill>
                  <a:srgbClr val="0000FF"/>
                </a:solidFill>
              </a:rPr>
              <a:t>?</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Dystrophien</a:t>
            </a:r>
            <a:r>
              <a:rPr lang="en-US" altLang="en-US" sz="1200" dirty="0">
                <a:solidFill>
                  <a:schemeClr val="bg1">
                    <a:lumMod val="75000"/>
                  </a:schemeClr>
                </a:solidFill>
              </a:rPr>
              <a:t> </a:t>
            </a:r>
            <a:r>
              <a:rPr lang="en-US" altLang="en-US" sz="1200" dirty="0" err="1">
                <a:solidFill>
                  <a:schemeClr val="bg1">
                    <a:lumMod val="75000"/>
                  </a:schemeClr>
                </a:solidFill>
              </a:rPr>
              <a:t>mit</a:t>
            </a:r>
            <a:r>
              <a:rPr lang="en-US" altLang="en-US" sz="1200" dirty="0">
                <a:solidFill>
                  <a:schemeClr val="bg1">
                    <a:lumMod val="75000"/>
                  </a:schemeClr>
                </a:solidFill>
              </a:rPr>
              <a:t> </a:t>
            </a:r>
            <a:r>
              <a:rPr lang="en-US" altLang="en-US" sz="1200" dirty="0" err="1">
                <a:solidFill>
                  <a:schemeClr val="bg1">
                    <a:lumMod val="75000"/>
                  </a:schemeClr>
                </a:solidFill>
              </a:rPr>
              <a:t>wiederkehrenden</a:t>
            </a:r>
            <a:r>
              <a:rPr lang="en-US" altLang="en-US" sz="1200" dirty="0">
                <a:solidFill>
                  <a:schemeClr val="bg1">
                    <a:lumMod val="75000"/>
                  </a:schemeClr>
                </a:solidFill>
              </a:rPr>
              <a:t> </a:t>
            </a:r>
            <a:r>
              <a:rPr lang="en-US" altLang="en-US" sz="1200" dirty="0" err="1">
                <a:solidFill>
                  <a:schemeClr val="bg1">
                    <a:lumMod val="75000"/>
                  </a:schemeClr>
                </a:solidFill>
              </a:rPr>
              <a:t>Erosionen</a:t>
            </a:r>
            <a:endParaRPr lang="en-US" altLang="en-US" sz="1200"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3315" name="Slide Number Placeholder 1">
            <a:extLst>
              <a:ext uri="{FF2B5EF4-FFF2-40B4-BE49-F238E27FC236}">
                <a16:creationId xmlns:a16="http://schemas.microsoft.com/office/drawing/2014/main" id="{FEB4B078-99CC-9F4F-905F-47DE4A90FF17}"/>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BD7D49AD-FAA7-4248-8612-3911C21C2580}" type="slidenum">
              <a:rPr lang="en-US" altLang="en-US" sz="1000" smtClean="0"/>
              <a:t>10</a:t>
            </a:fld>
            <a:endParaRPr lang="en-US" altLang="en-US" sz="1000"/>
          </a:p>
        </p:txBody>
      </p:sp>
      <p:sp>
        <p:nvSpPr>
          <p:cNvPr id="13316" name="TextBox 10">
            <a:extLst>
              <a:ext uri="{FF2B5EF4-FFF2-40B4-BE49-F238E27FC236}">
                <a16:creationId xmlns:a16="http://schemas.microsoft.com/office/drawing/2014/main" id="{E430DBC3-9A9A-3568-C0DB-A12209417E2F}"/>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4">
            <a:extLst>
              <a:ext uri="{FF2B5EF4-FFF2-40B4-BE49-F238E27FC236}">
                <a16:creationId xmlns:a16="http://schemas.microsoft.com/office/drawing/2014/main" id="{3FF7276C-7A8A-6ABD-6C8B-954059DA9DF7}"/>
              </a:ext>
            </a:extLst>
          </p:cNvPr>
          <p:cNvSpPr txBox="1">
            <a:spLocks noChangeArrowheads="1"/>
          </p:cNvSpPr>
          <p:nvPr/>
        </p:nvSpPr>
        <p:spPr bwMode="auto">
          <a:xfrm>
            <a:off x="762000" y="2322513"/>
            <a:ext cx="3378200"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a:t>
            </a:r>
            <a:endParaRPr lang="en-US" altLang="en-US" sz="1400" dirty="0">
              <a:solidFill>
                <a:schemeClr val="bg1">
                  <a:lumMod val="75000"/>
                </a:schemeClr>
              </a:solidFill>
            </a:endParaRPr>
          </a:p>
        </p:txBody>
      </p:sp>
      <p:sp>
        <p:nvSpPr>
          <p:cNvPr id="7" name="Text Box 7">
            <a:extLst>
              <a:ext uri="{FF2B5EF4-FFF2-40B4-BE49-F238E27FC236}">
                <a16:creationId xmlns:a16="http://schemas.microsoft.com/office/drawing/2014/main" id="{D1DE25DD-81B0-D315-A616-5A52261A49D0}"/>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9" name="Text Box 5">
            <a:extLst>
              <a:ext uri="{FF2B5EF4-FFF2-40B4-BE49-F238E27FC236}">
                <a16:creationId xmlns:a16="http://schemas.microsoft.com/office/drawing/2014/main" id="{E8AB3300-4042-2AB5-5FF5-398C722A378B}"/>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2" name="Right Brace 1">
            <a:extLst>
              <a:ext uri="{FF2B5EF4-FFF2-40B4-BE49-F238E27FC236}">
                <a16:creationId xmlns:a16="http://schemas.microsoft.com/office/drawing/2014/main" id="{C6ECE419-AE2D-C0D2-5588-600796F767DF}"/>
              </a:ext>
            </a:extLst>
          </p:cNvPr>
          <p:cNvSpPr/>
          <p:nvPr/>
        </p:nvSpPr>
        <p:spPr>
          <a:xfrm>
            <a:off x="5181600" y="838200"/>
            <a:ext cx="242888" cy="866775"/>
          </a:xfrm>
          <a:prstGeom prst="righ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dirty="0"/>
          </a:p>
        </p:txBody>
      </p:sp>
      <p:sp>
        <p:nvSpPr>
          <p:cNvPr id="11" name="TextBox 10">
            <a:extLst>
              <a:ext uri="{FF2B5EF4-FFF2-40B4-BE49-F238E27FC236}">
                <a16:creationId xmlns:a16="http://schemas.microsoft.com/office/drawing/2014/main" id="{6E13B03D-D67F-83FA-257B-124755A9E7CF}"/>
              </a:ext>
            </a:extLst>
          </p:cNvPr>
          <p:cNvSpPr txBox="1"/>
          <p:nvPr/>
        </p:nvSpPr>
        <p:spPr>
          <a:xfrm>
            <a:off x="5424488" y="798513"/>
            <a:ext cx="3414712" cy="954087"/>
          </a:xfrm>
          <a:prstGeom prst="rect">
            <a:avLst/>
          </a:prstGeom>
          <a:solidFill>
            <a:schemeClr val="accent6">
              <a:lumMod val="20000"/>
              <a:lumOff val="80000"/>
            </a:schemeClr>
          </a:solidFill>
        </p:spPr>
        <p:txBody>
          <a:bodyPr wrap="square" lIns="25400" tIns="12700" rIns="25400" bIns="12700">
            <a:spAutoFit/>
          </a:bodyPr>
          <a:lstStyle/>
          <a:p>
            <a:pPr>
              <a:defRPr/>
            </a:pPr>
            <a:r>
              <a:rPr lang="en-US" sz="1200" dirty="0">
                <a:solidFill>
                  <a:srgbClr val="0000FF"/>
                </a:solidFill>
                <a:effectLst>
                  <a:outerShdw blurRad="38100" dist="38100" dir="2700000" algn="tl">
                    <a:srgbClr val="000000">
                      <a:alpha val="43137"/>
                    </a:srgbClr>
                  </a:outerShdw>
                </a:effectLst>
              </a:rPr>
              <a:t>Aber stellen Sie sicher, dass Sie diese vier kennen! Sie sind auf der nächsten Folie ausgeblendet, sodass Sie zwischen dieser und der aktuellen hin- und herblättern können, bis Sie </a:t>
            </a:r>
            <a:r>
              <a:rPr lang="en-US" sz="1200" dirty="0" err="1">
                <a:solidFill>
                  <a:srgbClr val="0000FF"/>
                </a:solidFill>
                <a:effectLst>
                  <a:outerShdw blurRad="38100" dist="38100" dir="2700000" algn="tl">
                    <a:srgbClr val="000000">
                      <a:alpha val="43137"/>
                    </a:srgbClr>
                  </a:outerShdw>
                </a:effectLst>
              </a:rPr>
              <a:t>sie</a:t>
            </a:r>
            <a:r>
              <a:rPr lang="en-US" sz="1200" dirty="0">
                <a:solidFill>
                  <a:srgbClr val="0000FF"/>
                </a:solidFill>
                <a:effectLst>
                  <a:outerShdw blurRad="38100" dist="38100" dir="2700000" algn="tl">
                    <a:srgbClr val="000000">
                      <a:alpha val="43137"/>
                    </a:srgbClr>
                  </a:outerShdw>
                </a:effectLst>
              </a:rPr>
              <a:t> beherrschen</a:t>
            </a:r>
            <a:endParaRPr lang="en-US" sz="1400" dirty="0">
              <a:solidFill>
                <a:srgbClr val="0000FF"/>
              </a:solidFill>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a:extLst>
              <a:ext uri="{FF2B5EF4-FFF2-40B4-BE49-F238E27FC236}">
                <a16:creationId xmlns:a16="http://schemas.microsoft.com/office/drawing/2014/main" id="{8747F1BD-6837-DFB4-09BA-0E306F2D61FE}"/>
              </a:ext>
            </a:extLst>
          </p:cNvPr>
          <p:cNvSpPr txBox="1">
            <a:spLocks noChangeArrowheads="1"/>
          </p:cNvSpPr>
          <p:nvPr/>
        </p:nvSpPr>
        <p:spPr bwMode="auto">
          <a:xfrm>
            <a:off x="762000" y="2322513"/>
            <a:ext cx="34274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t>-TGFBI</a:t>
            </a:r>
            <a:r>
              <a:rPr lang="en-US" altLang="en-US" sz="1200" b="1" dirty="0">
                <a:solidFill>
                  <a:schemeClr val="bg1">
                    <a:lumMod val="75000"/>
                  </a:schemeClr>
                </a:solidFill>
              </a:rPr>
              <a:t>-Dystrophien</a:t>
            </a:r>
            <a:r>
              <a:rPr lang="en-US" altLang="en-US" sz="1200" b="1" dirty="0"/>
              <a:t> </a:t>
            </a:r>
          </a:p>
        </p:txBody>
      </p:sp>
      <p:sp>
        <p:nvSpPr>
          <p:cNvPr id="14339" name="Slide Number Placeholder 1">
            <a:extLst>
              <a:ext uri="{FF2B5EF4-FFF2-40B4-BE49-F238E27FC236}">
                <a16:creationId xmlns:a16="http://schemas.microsoft.com/office/drawing/2014/main" id="{1685E6CD-0DDB-B7ED-C896-EF5D0792D8F2}"/>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4C691C23-2494-AD43-8C43-0C235767EA12}" type="slidenum">
              <a:rPr lang="en-US" altLang="en-US" sz="1000" smtClean="0"/>
              <a:t>11</a:t>
            </a:fld>
            <a:endParaRPr lang="en-US" altLang="en-US" sz="1000"/>
          </a:p>
        </p:txBody>
      </p:sp>
      <p:sp>
        <p:nvSpPr>
          <p:cNvPr id="14340" name="TextBox 2">
            <a:extLst>
              <a:ext uri="{FF2B5EF4-FFF2-40B4-BE49-F238E27FC236}">
                <a16:creationId xmlns:a16="http://schemas.microsoft.com/office/drawing/2014/main" id="{68AFA26F-2491-5F3B-46E0-C0B9BF2B5814}"/>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D30F448B-3D82-9B18-85B0-42730A6BA752}"/>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A92CD272-71DE-5F60-0904-3F4BE58C5939}"/>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8199" name="Text Box 2">
            <a:extLst>
              <a:ext uri="{FF2B5EF4-FFF2-40B4-BE49-F238E27FC236}">
                <a16:creationId xmlns:a16="http://schemas.microsoft.com/office/drawing/2014/main" id="{DA41C63E-8AD7-C7E1-B7A5-DC27D769D9B2}"/>
              </a:ext>
            </a:extLst>
          </p:cNvPr>
          <p:cNvSpPr txBox="1">
            <a:spLocks noChangeArrowheads="1"/>
          </p:cNvSpPr>
          <p:nvPr/>
        </p:nvSpPr>
        <p:spPr bwMode="auto">
          <a:xfrm>
            <a:off x="746125" y="609600"/>
            <a:ext cx="4968875"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4344" name="Text Box 9">
            <a:extLst>
              <a:ext uri="{FF2B5EF4-FFF2-40B4-BE49-F238E27FC236}">
                <a16:creationId xmlns:a16="http://schemas.microsoft.com/office/drawing/2014/main" id="{D900E5E6-575C-7A71-EE84-4980BEAE3687}"/>
              </a:ext>
            </a:extLst>
          </p:cNvPr>
          <p:cNvSpPr txBox="1">
            <a:spLocks noChangeArrowheads="1"/>
          </p:cNvSpPr>
          <p:nvPr/>
        </p:nvSpPr>
        <p:spPr bwMode="auto">
          <a:xfrm>
            <a:off x="1147763" y="2728913"/>
            <a:ext cx="5176837"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a:solidFill>
                  <a:srgbClr val="0000FF"/>
                </a:solidFill>
              </a:rPr>
              <a:t>Wofür steht </a:t>
            </a:r>
            <a:r>
              <a:rPr lang="en-US" altLang="en-US" sz="1200">
                <a:solidFill>
                  <a:srgbClr val="0000FF"/>
                </a:solidFill>
              </a:rPr>
              <a:t>TGFBI </a:t>
            </a:r>
            <a:r>
              <a:rPr lang="en-US" altLang="en-US" sz="1200" i="1">
                <a:solidFill>
                  <a:srgbClr val="0000FF"/>
                </a:solidFill>
              </a:rPr>
              <a:t>in diesem Zusammenhang?</a:t>
            </a:r>
            <a:endParaRPr lang="en-US" altLang="en-US" sz="1400">
              <a:solidFill>
                <a:srgbClr val="0000FF"/>
              </a:solidFill>
            </a:endParaRPr>
          </a:p>
        </p:txBody>
      </p:sp>
      <p:sp>
        <p:nvSpPr>
          <p:cNvPr id="4" name="Oval 3">
            <a:extLst>
              <a:ext uri="{FF2B5EF4-FFF2-40B4-BE49-F238E27FC236}">
                <a16:creationId xmlns:a16="http://schemas.microsoft.com/office/drawing/2014/main" id="{569FE108-FA52-EEA2-6EBA-A1B775EA46A8}"/>
              </a:ext>
            </a:extLst>
          </p:cNvPr>
          <p:cNvSpPr/>
          <p:nvPr/>
        </p:nvSpPr>
        <p:spPr>
          <a:xfrm>
            <a:off x="1788319" y="2257425"/>
            <a:ext cx="687387" cy="422275"/>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a:extLst>
              <a:ext uri="{FF2B5EF4-FFF2-40B4-BE49-F238E27FC236}">
                <a16:creationId xmlns:a16="http://schemas.microsoft.com/office/drawing/2014/main" id="{D05094EA-5B67-39FA-A43E-666B08D1A06D}"/>
              </a:ext>
            </a:extLst>
          </p:cNvPr>
          <p:cNvSpPr txBox="1">
            <a:spLocks noChangeArrowheads="1"/>
          </p:cNvSpPr>
          <p:nvPr/>
        </p:nvSpPr>
        <p:spPr bwMode="auto">
          <a:xfrm>
            <a:off x="762000" y="2322513"/>
            <a:ext cx="34274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t>-TGFBI</a:t>
            </a:r>
            <a:r>
              <a:rPr lang="en-US" altLang="en-US" sz="1200" b="1" dirty="0">
                <a:solidFill>
                  <a:schemeClr val="bg1">
                    <a:lumMod val="75000"/>
                  </a:schemeClr>
                </a:solidFill>
              </a:rPr>
              <a:t>-Dystrophien</a:t>
            </a:r>
            <a:r>
              <a:rPr lang="en-US" altLang="en-US" sz="1200" b="1" dirty="0"/>
              <a:t> </a:t>
            </a:r>
          </a:p>
        </p:txBody>
      </p:sp>
      <p:sp>
        <p:nvSpPr>
          <p:cNvPr id="15363" name="Slide Number Placeholder 1">
            <a:extLst>
              <a:ext uri="{FF2B5EF4-FFF2-40B4-BE49-F238E27FC236}">
                <a16:creationId xmlns:a16="http://schemas.microsoft.com/office/drawing/2014/main" id="{11F39A0B-7C58-6ED8-9629-FEAC9DD21FDD}"/>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2A9DA0B6-1187-3148-884F-A50658755AE5}" type="slidenum">
              <a:rPr lang="en-US" altLang="en-US" sz="1000" smtClean="0"/>
              <a:t>12</a:t>
            </a:fld>
            <a:endParaRPr lang="en-US" altLang="en-US" sz="1000"/>
          </a:p>
        </p:txBody>
      </p:sp>
      <p:sp>
        <p:nvSpPr>
          <p:cNvPr id="15364" name="TextBox 2">
            <a:extLst>
              <a:ext uri="{FF2B5EF4-FFF2-40B4-BE49-F238E27FC236}">
                <a16:creationId xmlns:a16="http://schemas.microsoft.com/office/drawing/2014/main" id="{63314E7D-9BED-ECC6-C6E2-B29566AC0A40}"/>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BC28ED97-018D-E48D-F8A5-E2AA9286EC2C}"/>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042476A5-737E-14F9-CDFE-5B6D92E67B06}"/>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8199" name="Text Box 2">
            <a:extLst>
              <a:ext uri="{FF2B5EF4-FFF2-40B4-BE49-F238E27FC236}">
                <a16:creationId xmlns:a16="http://schemas.microsoft.com/office/drawing/2014/main" id="{1B25EEF0-7D74-138E-C815-57CAAC8575AB}"/>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5368" name="Text Box 9">
            <a:extLst>
              <a:ext uri="{FF2B5EF4-FFF2-40B4-BE49-F238E27FC236}">
                <a16:creationId xmlns:a16="http://schemas.microsoft.com/office/drawing/2014/main" id="{A06AEBD7-D812-C5F4-4A7D-11CC26580E73}"/>
              </a:ext>
            </a:extLst>
          </p:cNvPr>
          <p:cNvSpPr txBox="1">
            <a:spLocks noChangeArrowheads="1"/>
          </p:cNvSpPr>
          <p:nvPr/>
        </p:nvSpPr>
        <p:spPr bwMode="auto">
          <a:xfrm>
            <a:off x="1147763" y="2728913"/>
            <a:ext cx="5176837"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a:solidFill>
                  <a:srgbClr val="0000FF"/>
                </a:solidFill>
              </a:rPr>
              <a:t>Wofür steht </a:t>
            </a:r>
            <a:r>
              <a:rPr lang="en-US" altLang="en-US" sz="1200">
                <a:solidFill>
                  <a:srgbClr val="0000FF"/>
                </a:solidFill>
              </a:rPr>
              <a:t>TGFBI </a:t>
            </a:r>
            <a:r>
              <a:rPr lang="en-US" altLang="en-US" sz="1200" i="1">
                <a:solidFill>
                  <a:srgbClr val="0000FF"/>
                </a:solidFill>
              </a:rPr>
              <a:t>in diesem Zusammenhang?</a:t>
            </a:r>
          </a:p>
          <a:p>
            <a:pPr eaLnBrk="1" hangingPunct="1">
              <a:lnSpc>
                <a:spcPct val="90000"/>
              </a:lnSpc>
              <a:spcBef>
                <a:spcPct val="0"/>
              </a:spcBef>
              <a:buClrTx/>
              <a:buSzTx/>
              <a:buFontTx/>
              <a:buNone/>
            </a:pPr>
            <a:r>
              <a:rPr lang="en-US" altLang="en-US" sz="1200">
                <a:solidFill>
                  <a:srgbClr val="0000FF"/>
                </a:solidFill>
              </a:rPr>
              <a:t>„Transforming Growth Factor Beta-induziert.“   Es bezieht sich auf das Gen, das für das (defekte) Protein kodiert, das für die Dystrophie verantwortlich ist. </a:t>
            </a:r>
          </a:p>
        </p:txBody>
      </p:sp>
      <p:sp>
        <p:nvSpPr>
          <p:cNvPr id="4" name="Oval 3">
            <a:extLst>
              <a:ext uri="{FF2B5EF4-FFF2-40B4-BE49-F238E27FC236}">
                <a16:creationId xmlns:a16="http://schemas.microsoft.com/office/drawing/2014/main" id="{A3CF47F6-223F-2DFC-B1FD-550046466BBD}"/>
              </a:ext>
            </a:extLst>
          </p:cNvPr>
          <p:cNvSpPr/>
          <p:nvPr/>
        </p:nvSpPr>
        <p:spPr>
          <a:xfrm>
            <a:off x="1788319" y="2257425"/>
            <a:ext cx="687387" cy="422275"/>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a:extLst>
              <a:ext uri="{FF2B5EF4-FFF2-40B4-BE49-F238E27FC236}">
                <a16:creationId xmlns:a16="http://schemas.microsoft.com/office/drawing/2014/main" id="{DCF94733-5C83-4F0C-C534-961496319DB5}"/>
              </a:ext>
            </a:extLst>
          </p:cNvPr>
          <p:cNvSpPr txBox="1">
            <a:spLocks noChangeArrowheads="1"/>
          </p:cNvSpPr>
          <p:nvPr/>
        </p:nvSpPr>
        <p:spPr bwMode="auto">
          <a:xfrm>
            <a:off x="762000" y="2322513"/>
            <a:ext cx="34274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t>-TGFBI</a:t>
            </a:r>
            <a:r>
              <a:rPr lang="en-US" altLang="en-US" sz="1200" b="1" dirty="0">
                <a:solidFill>
                  <a:schemeClr val="bg1">
                    <a:lumMod val="75000"/>
                  </a:schemeClr>
                </a:solidFill>
              </a:rPr>
              <a:t>-Dystrophien</a:t>
            </a:r>
            <a:r>
              <a:rPr lang="en-US" altLang="en-US" sz="1200" b="1" dirty="0"/>
              <a:t> </a:t>
            </a:r>
          </a:p>
        </p:txBody>
      </p:sp>
      <p:sp>
        <p:nvSpPr>
          <p:cNvPr id="16387" name="Slide Number Placeholder 1">
            <a:extLst>
              <a:ext uri="{FF2B5EF4-FFF2-40B4-BE49-F238E27FC236}">
                <a16:creationId xmlns:a16="http://schemas.microsoft.com/office/drawing/2014/main" id="{00E066BC-2BB4-3D11-E3F2-4E6932D9A696}"/>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45B51FA1-A2D0-F348-84A8-F35E52D00F82}" type="slidenum">
              <a:rPr lang="en-US" altLang="en-US" sz="1000" smtClean="0"/>
              <a:t>13</a:t>
            </a:fld>
            <a:endParaRPr lang="en-US" altLang="en-US" sz="1000"/>
          </a:p>
        </p:txBody>
      </p:sp>
      <p:sp>
        <p:nvSpPr>
          <p:cNvPr id="16388" name="TextBox 2">
            <a:extLst>
              <a:ext uri="{FF2B5EF4-FFF2-40B4-BE49-F238E27FC236}">
                <a16:creationId xmlns:a16="http://schemas.microsoft.com/office/drawing/2014/main" id="{F2B1F960-2D1E-1D9B-C1C4-30FEE6674B67}"/>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CF20F499-3CB9-3123-A446-9DD6DB05D492}"/>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743CB798-8059-9FCE-B525-F5FFABAECA96}"/>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8199" name="Text Box 2">
            <a:extLst>
              <a:ext uri="{FF2B5EF4-FFF2-40B4-BE49-F238E27FC236}">
                <a16:creationId xmlns:a16="http://schemas.microsoft.com/office/drawing/2014/main" id="{02511AF6-CF22-3760-B363-E88703507C94}"/>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3320" name="Text Box 9">
            <a:extLst>
              <a:ext uri="{FF2B5EF4-FFF2-40B4-BE49-F238E27FC236}">
                <a16:creationId xmlns:a16="http://schemas.microsoft.com/office/drawing/2014/main" id="{CD578F02-5AE6-DF5D-2346-C7A8A1137404}"/>
              </a:ext>
            </a:extLst>
          </p:cNvPr>
          <p:cNvSpPr txBox="1">
            <a:spLocks noChangeArrowheads="1"/>
          </p:cNvSpPr>
          <p:nvPr/>
        </p:nvSpPr>
        <p:spPr bwMode="auto">
          <a:xfrm>
            <a:off x="1147763" y="2728913"/>
            <a:ext cx="5481637" cy="6731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defRPr/>
            </a:pPr>
            <a:r>
              <a:rPr lang="en-US" altLang="en-US" sz="1200" i="1" dirty="0">
                <a:solidFill>
                  <a:schemeClr val="bg1">
                    <a:lumMod val="75000"/>
                  </a:schemeClr>
                </a:solidFill>
              </a:rPr>
              <a:t>Wofür steht </a:t>
            </a:r>
            <a:r>
              <a:rPr lang="en-US" altLang="en-US" sz="1200" dirty="0">
                <a:solidFill>
                  <a:schemeClr val="bg1">
                    <a:lumMod val="75000"/>
                  </a:schemeClr>
                </a:solidFill>
              </a:rPr>
              <a:t>TGFBI </a:t>
            </a:r>
            <a:r>
              <a:rPr lang="en-US" altLang="en-US" sz="1200" i="1" dirty="0">
                <a:solidFill>
                  <a:schemeClr val="bg1">
                    <a:lumMod val="75000"/>
                  </a:schemeClr>
                </a:solidFill>
              </a:rPr>
              <a:t>in diesem Zusammenhang?</a:t>
            </a:r>
          </a:p>
          <a:p>
            <a:pPr eaLnBrk="1" hangingPunct="1">
              <a:lnSpc>
                <a:spcPct val="90000"/>
              </a:lnSpc>
              <a:spcBef>
                <a:spcPct val="0"/>
              </a:spcBef>
              <a:buClrTx/>
              <a:buSzTx/>
              <a:buFontTx/>
              <a:buNone/>
              <a:defRPr/>
            </a:pPr>
            <a:r>
              <a:rPr lang="en-US" altLang="en-US" sz="1200" dirty="0">
                <a:solidFill>
                  <a:schemeClr val="bg1">
                    <a:lumMod val="75000"/>
                  </a:schemeClr>
                </a:solidFill>
              </a:rPr>
              <a:t>„Transforming Growth Factor Beta-induziert.“ Es bezieht sich auf das Gen, das für </a:t>
            </a:r>
            <a:r>
              <a:rPr lang="en-US" altLang="en-US" sz="1200" b="1" dirty="0">
                <a:solidFill>
                  <a:srgbClr val="0000FF"/>
                </a:solidFill>
              </a:rPr>
              <a:t>das (defekte) Protein </a:t>
            </a:r>
            <a:r>
              <a:rPr lang="en-US" altLang="en-US" sz="1200" dirty="0">
                <a:solidFill>
                  <a:schemeClr val="bg1">
                    <a:lumMod val="75000"/>
                  </a:schemeClr>
                </a:solidFill>
              </a:rPr>
              <a:t>kodiert, das </a:t>
            </a:r>
            <a:r>
              <a:rPr lang="en-US" altLang="en-US" sz="1200" b="1" dirty="0">
                <a:solidFill>
                  <a:srgbClr val="0000FF"/>
                </a:solidFill>
              </a:rPr>
              <a:t>für die Dystrophie verantwortlich ist. </a:t>
            </a:r>
          </a:p>
        </p:txBody>
      </p:sp>
      <p:sp>
        <p:nvSpPr>
          <p:cNvPr id="4" name="Oval 3">
            <a:extLst>
              <a:ext uri="{FF2B5EF4-FFF2-40B4-BE49-F238E27FC236}">
                <a16:creationId xmlns:a16="http://schemas.microsoft.com/office/drawing/2014/main" id="{E7CDF253-2F0B-D42C-EEF0-1F9BAE18341B}"/>
              </a:ext>
            </a:extLst>
          </p:cNvPr>
          <p:cNvSpPr/>
          <p:nvPr/>
        </p:nvSpPr>
        <p:spPr>
          <a:xfrm>
            <a:off x="1788319" y="2230438"/>
            <a:ext cx="687387" cy="422275"/>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2" name="Oval 1">
            <a:extLst>
              <a:ext uri="{FF2B5EF4-FFF2-40B4-BE49-F238E27FC236}">
                <a16:creationId xmlns:a16="http://schemas.microsoft.com/office/drawing/2014/main" id="{32DDB986-4C0E-57C1-B88E-A9EAB4F139B9}"/>
              </a:ext>
            </a:extLst>
          </p:cNvPr>
          <p:cNvSpPr/>
          <p:nvPr/>
        </p:nvSpPr>
        <p:spPr>
          <a:xfrm>
            <a:off x="2967282" y="2816165"/>
            <a:ext cx="4657725" cy="604837"/>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2" name="TextBox 11">
            <a:extLst>
              <a:ext uri="{FF2B5EF4-FFF2-40B4-BE49-F238E27FC236}">
                <a16:creationId xmlns:a16="http://schemas.microsoft.com/office/drawing/2014/main" id="{CD98C115-91E0-F06D-5B7F-29BEF8347806}"/>
              </a:ext>
            </a:extLst>
          </p:cNvPr>
          <p:cNvSpPr txBox="1"/>
          <p:nvPr/>
        </p:nvSpPr>
        <p:spPr>
          <a:xfrm>
            <a:off x="1712913" y="3654425"/>
            <a:ext cx="5602287" cy="1384300"/>
          </a:xfrm>
          <a:prstGeom prst="rect">
            <a:avLst/>
          </a:prstGeom>
          <a:solidFill>
            <a:schemeClr val="accent5">
              <a:lumMod val="75000"/>
            </a:schemeClr>
          </a:solidFill>
        </p:spPr>
        <p:txBody>
          <a:bodyPr wrap="square" lIns="25400" tIns="12700" rIns="25400" bIns="12700">
            <a:spAutoFit/>
          </a:bodyPr>
          <a:lstStyle/>
          <a:p>
            <a:pPr>
              <a:defRPr/>
            </a:pPr>
            <a:r>
              <a:rPr lang="en-US" sz="1200" i="1" dirty="0">
                <a:solidFill>
                  <a:srgbClr val="0000FF"/>
                </a:solidFill>
              </a:rPr>
              <a:t>Wie lautet der Name des Proteins, das an den TGFBI-Dystrophien beteiligt ist?</a:t>
            </a:r>
          </a:p>
          <a:p>
            <a:pPr>
              <a:defRPr/>
            </a:pPr>
            <a:r>
              <a:rPr lang="en-US" sz="1200" b="1" dirty="0" err="1">
                <a:solidFill>
                  <a:schemeClr val="accent5">
                    <a:lumMod val="75000"/>
                  </a:schemeClr>
                </a:solidFill>
              </a:rPr>
              <a:t>Keratoepithelin </a:t>
            </a:r>
            <a:r>
              <a:rPr lang="en-US" sz="1200" dirty="0">
                <a:solidFill>
                  <a:schemeClr val="accent5">
                    <a:lumMod val="75000"/>
                  </a:schemeClr>
                </a:solidFill>
              </a:rPr>
              <a:t>(das Buch </a:t>
            </a:r>
            <a:r>
              <a:rPr lang="en-US" sz="1200" i="1" dirty="0">
                <a:solidFill>
                  <a:schemeClr val="accent5">
                    <a:lumMod val="75000"/>
                  </a:schemeClr>
                </a:solidFill>
              </a:rPr>
              <a:t>„Cornea“ </a:t>
            </a:r>
            <a:r>
              <a:rPr lang="en-US" sz="1200" dirty="0">
                <a:solidFill>
                  <a:schemeClr val="accent5">
                    <a:lumMod val="75000"/>
                  </a:schemeClr>
                </a:solidFill>
              </a:rPr>
              <a:t>bezeichnet die TGFBI-Erkrankungen beiläufig als </a:t>
            </a:r>
            <a:r>
              <a:rPr lang="en-US" sz="1200" i="1" dirty="0">
                <a:solidFill>
                  <a:schemeClr val="accent5">
                    <a:lumMod val="75000"/>
                  </a:schemeClr>
                </a:solidFill>
              </a:rPr>
              <a:t>Keratoepithelin-Dystrophien</a:t>
            </a:r>
            <a:r>
              <a:rPr lang="en-US" sz="1200" dirty="0">
                <a:solidFill>
                  <a:schemeClr val="accent5">
                    <a:lumMod val="75000"/>
                  </a:schemeClr>
                </a:solidFill>
              </a:rPr>
              <a:t>)</a:t>
            </a:r>
          </a:p>
          <a:p>
            <a:pPr>
              <a:defRPr/>
            </a:pPr>
            <a:endParaRPr lang="en-US" sz="1400" dirty="0">
              <a:solidFill>
                <a:schemeClr val="accent5">
                  <a:lumMod val="75000"/>
                </a:schemeClr>
              </a:solidFill>
            </a:endParaRPr>
          </a:p>
          <a:p>
            <a:pPr>
              <a:defRPr/>
            </a:pPr>
            <a:r>
              <a:rPr lang="en-US" sz="1200" i="1" dirty="0">
                <a:solidFill>
                  <a:schemeClr val="accent5">
                    <a:lumMod val="75000"/>
                  </a:schemeClr>
                </a:solidFill>
              </a:rPr>
              <a:t>Was ist das klinische Kennzeichen der Keratoepithelin-Dystrophien?</a:t>
            </a:r>
          </a:p>
          <a:p>
            <a:pPr>
              <a:defRPr/>
            </a:pPr>
            <a:r>
              <a:rPr lang="en-US" sz="1200" dirty="0">
                <a:solidFill>
                  <a:schemeClr val="accent5">
                    <a:lumMod val="75000"/>
                  </a:schemeClr>
                </a:solidFill>
              </a:rPr>
              <a:t>Wiederkehrende Epithelerosionen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a:extLst>
              <a:ext uri="{FF2B5EF4-FFF2-40B4-BE49-F238E27FC236}">
                <a16:creationId xmlns:a16="http://schemas.microsoft.com/office/drawing/2014/main" id="{9C55C750-5F3D-559E-B968-72D30F3EC14A}"/>
              </a:ext>
            </a:extLst>
          </p:cNvPr>
          <p:cNvSpPr txBox="1">
            <a:spLocks noChangeArrowheads="1"/>
          </p:cNvSpPr>
          <p:nvPr/>
        </p:nvSpPr>
        <p:spPr bwMode="auto">
          <a:xfrm>
            <a:off x="762000" y="2322513"/>
            <a:ext cx="34274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t>-TGFBI</a:t>
            </a:r>
            <a:r>
              <a:rPr lang="en-US" altLang="en-US" sz="1200" b="1" dirty="0">
                <a:solidFill>
                  <a:schemeClr val="bg1">
                    <a:lumMod val="75000"/>
                  </a:schemeClr>
                </a:solidFill>
              </a:rPr>
              <a:t>-Dystrophien</a:t>
            </a:r>
            <a:r>
              <a:rPr lang="en-US" altLang="en-US" sz="1200" b="1" dirty="0"/>
              <a:t> </a:t>
            </a:r>
          </a:p>
        </p:txBody>
      </p:sp>
      <p:sp>
        <p:nvSpPr>
          <p:cNvPr id="17411" name="Slide Number Placeholder 1">
            <a:extLst>
              <a:ext uri="{FF2B5EF4-FFF2-40B4-BE49-F238E27FC236}">
                <a16:creationId xmlns:a16="http://schemas.microsoft.com/office/drawing/2014/main" id="{FE7C4094-B637-AB5F-4A09-167572676A4B}"/>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66BB9391-1A6D-C941-B444-62B26EB9845A}" type="slidenum">
              <a:rPr lang="en-US" altLang="en-US" sz="1000" smtClean="0"/>
              <a:t>14</a:t>
            </a:fld>
            <a:endParaRPr lang="en-US" altLang="en-US" sz="1000"/>
          </a:p>
        </p:txBody>
      </p:sp>
      <p:sp>
        <p:nvSpPr>
          <p:cNvPr id="17412" name="TextBox 2">
            <a:extLst>
              <a:ext uri="{FF2B5EF4-FFF2-40B4-BE49-F238E27FC236}">
                <a16:creationId xmlns:a16="http://schemas.microsoft.com/office/drawing/2014/main" id="{C83F3FB4-566D-B9F4-4C25-C0588F43C3EC}"/>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6BEF9027-602B-82DF-2900-0290A8A2C3DC}"/>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F0F4CD31-2FDC-E58A-CCE4-24C036D1053C}"/>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8199" name="Text Box 2">
            <a:extLst>
              <a:ext uri="{FF2B5EF4-FFF2-40B4-BE49-F238E27FC236}">
                <a16:creationId xmlns:a16="http://schemas.microsoft.com/office/drawing/2014/main" id="{82D8FF03-ACA0-D272-60B1-17335E71B8E9}"/>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3320" name="Text Box 9">
            <a:extLst>
              <a:ext uri="{FF2B5EF4-FFF2-40B4-BE49-F238E27FC236}">
                <a16:creationId xmlns:a16="http://schemas.microsoft.com/office/drawing/2014/main" id="{2DAFCEB9-58D4-3A38-ECCB-B17A3BFCE668}"/>
              </a:ext>
            </a:extLst>
          </p:cNvPr>
          <p:cNvSpPr txBox="1">
            <a:spLocks noChangeArrowheads="1"/>
          </p:cNvSpPr>
          <p:nvPr/>
        </p:nvSpPr>
        <p:spPr bwMode="auto">
          <a:xfrm>
            <a:off x="1147763" y="2728913"/>
            <a:ext cx="5481637" cy="6731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defRPr/>
            </a:pPr>
            <a:r>
              <a:rPr lang="en-US" altLang="en-US" sz="1200" i="1" dirty="0">
                <a:solidFill>
                  <a:schemeClr val="bg1">
                    <a:lumMod val="75000"/>
                  </a:schemeClr>
                </a:solidFill>
              </a:rPr>
              <a:t>Wofür steht </a:t>
            </a:r>
            <a:r>
              <a:rPr lang="en-US" altLang="en-US" sz="1200" dirty="0">
                <a:solidFill>
                  <a:schemeClr val="bg1">
                    <a:lumMod val="75000"/>
                  </a:schemeClr>
                </a:solidFill>
              </a:rPr>
              <a:t>TGFBI </a:t>
            </a:r>
            <a:r>
              <a:rPr lang="en-US" altLang="en-US" sz="1200" i="1" dirty="0">
                <a:solidFill>
                  <a:schemeClr val="bg1">
                    <a:lumMod val="75000"/>
                  </a:schemeClr>
                </a:solidFill>
              </a:rPr>
              <a:t>in diesem Zusammenhang?</a:t>
            </a:r>
          </a:p>
          <a:p>
            <a:pPr eaLnBrk="1" hangingPunct="1">
              <a:lnSpc>
                <a:spcPct val="90000"/>
              </a:lnSpc>
              <a:spcBef>
                <a:spcPct val="0"/>
              </a:spcBef>
              <a:buClrTx/>
              <a:buSzTx/>
              <a:buFontTx/>
              <a:buNone/>
              <a:defRPr/>
            </a:pPr>
            <a:r>
              <a:rPr lang="en-US" altLang="en-US" sz="1200" dirty="0">
                <a:solidFill>
                  <a:schemeClr val="bg1">
                    <a:lumMod val="75000"/>
                  </a:schemeClr>
                </a:solidFill>
              </a:rPr>
              <a:t>„Transforming Growth Factor Beta-induziert.“ Es bezieht sich auf das Gen, das für </a:t>
            </a:r>
            <a:r>
              <a:rPr lang="en-US" altLang="en-US" sz="1200" b="1" dirty="0">
                <a:solidFill>
                  <a:srgbClr val="0000FF"/>
                </a:solidFill>
              </a:rPr>
              <a:t>das (defekte) Protein </a:t>
            </a:r>
            <a:r>
              <a:rPr lang="en-US" altLang="en-US" sz="1200" dirty="0">
                <a:solidFill>
                  <a:schemeClr val="bg1">
                    <a:lumMod val="75000"/>
                  </a:schemeClr>
                </a:solidFill>
              </a:rPr>
              <a:t>kodiert, das </a:t>
            </a:r>
            <a:r>
              <a:rPr lang="en-US" altLang="en-US" sz="1200" b="1" dirty="0">
                <a:solidFill>
                  <a:srgbClr val="0000FF"/>
                </a:solidFill>
              </a:rPr>
              <a:t>für die Dystrophie verantwortlich ist. </a:t>
            </a:r>
          </a:p>
        </p:txBody>
      </p:sp>
      <p:sp>
        <p:nvSpPr>
          <p:cNvPr id="4" name="Oval 3">
            <a:extLst>
              <a:ext uri="{FF2B5EF4-FFF2-40B4-BE49-F238E27FC236}">
                <a16:creationId xmlns:a16="http://schemas.microsoft.com/office/drawing/2014/main" id="{EC40C94D-6E18-68EE-C12C-DEF3F8430FAA}"/>
              </a:ext>
            </a:extLst>
          </p:cNvPr>
          <p:cNvSpPr/>
          <p:nvPr/>
        </p:nvSpPr>
        <p:spPr>
          <a:xfrm>
            <a:off x="1848704" y="2265362"/>
            <a:ext cx="687387" cy="422275"/>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2" name="Oval 1">
            <a:extLst>
              <a:ext uri="{FF2B5EF4-FFF2-40B4-BE49-F238E27FC236}">
                <a16:creationId xmlns:a16="http://schemas.microsoft.com/office/drawing/2014/main" id="{0FAAC78E-73F7-9C56-91C8-96E5D1287435}"/>
              </a:ext>
            </a:extLst>
          </p:cNvPr>
          <p:cNvSpPr/>
          <p:nvPr/>
        </p:nvSpPr>
        <p:spPr>
          <a:xfrm>
            <a:off x="2819400" y="2835256"/>
            <a:ext cx="4657725" cy="604837"/>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2" name="TextBox 11">
            <a:extLst>
              <a:ext uri="{FF2B5EF4-FFF2-40B4-BE49-F238E27FC236}">
                <a16:creationId xmlns:a16="http://schemas.microsoft.com/office/drawing/2014/main" id="{72CB121F-C542-C474-5785-9C8F3B068054}"/>
              </a:ext>
            </a:extLst>
          </p:cNvPr>
          <p:cNvSpPr txBox="1"/>
          <p:nvPr/>
        </p:nvSpPr>
        <p:spPr>
          <a:xfrm>
            <a:off x="1712913" y="3654425"/>
            <a:ext cx="5602287" cy="1384300"/>
          </a:xfrm>
          <a:prstGeom prst="rect">
            <a:avLst/>
          </a:prstGeom>
          <a:solidFill>
            <a:schemeClr val="accent5">
              <a:lumMod val="75000"/>
            </a:schemeClr>
          </a:solidFill>
        </p:spPr>
        <p:txBody>
          <a:bodyPr wrap="square" lIns="25400" tIns="12700" rIns="25400" bIns="12700">
            <a:spAutoFit/>
          </a:bodyPr>
          <a:lstStyle/>
          <a:p>
            <a:pPr>
              <a:defRPr/>
            </a:pPr>
            <a:r>
              <a:rPr lang="en-US" sz="1200" i="1" dirty="0">
                <a:solidFill>
                  <a:srgbClr val="0000FF"/>
                </a:solidFill>
              </a:rPr>
              <a:t>Wie lautet der Name des Proteins, das an den TGFBI-Dystrophien beteiligt ist?</a:t>
            </a:r>
          </a:p>
          <a:p>
            <a:pPr>
              <a:defRPr/>
            </a:pPr>
            <a:r>
              <a:rPr lang="en-US" sz="1200" b="1" dirty="0" err="1">
                <a:solidFill>
                  <a:srgbClr val="0000FF"/>
                </a:solidFill>
              </a:rPr>
              <a:t>Keratoepithelin </a:t>
            </a:r>
            <a:r>
              <a:rPr lang="en-US" sz="1200" dirty="0">
                <a:solidFill>
                  <a:srgbClr val="0000FF"/>
                </a:solidFill>
              </a:rPr>
              <a:t>(das Buch </a:t>
            </a:r>
            <a:r>
              <a:rPr lang="en-US" sz="1200" i="1" dirty="0">
                <a:solidFill>
                  <a:srgbClr val="0000FF"/>
                </a:solidFill>
              </a:rPr>
              <a:t>„Cornea“ </a:t>
            </a:r>
            <a:r>
              <a:rPr lang="en-US" sz="1200" dirty="0">
                <a:solidFill>
                  <a:srgbClr val="0000FF"/>
                </a:solidFill>
              </a:rPr>
              <a:t>bezeichnet die TGFBI-Erkrankungen beiläufig als </a:t>
            </a:r>
            <a:r>
              <a:rPr lang="en-US" sz="1200" i="1" dirty="0">
                <a:solidFill>
                  <a:srgbClr val="0000FF"/>
                </a:solidFill>
              </a:rPr>
              <a:t>Keratoepithelin-Dystrophien</a:t>
            </a:r>
            <a:r>
              <a:rPr lang="en-US" sz="1200" dirty="0">
                <a:solidFill>
                  <a:srgbClr val="0000FF"/>
                </a:solidFill>
              </a:rPr>
              <a:t>)</a:t>
            </a:r>
            <a:endParaRPr lang="en-US" sz="1400" dirty="0">
              <a:solidFill>
                <a:schemeClr val="accent5">
                  <a:lumMod val="75000"/>
                </a:schemeClr>
              </a:solidFill>
            </a:endParaRPr>
          </a:p>
          <a:p>
            <a:pPr>
              <a:defRPr/>
            </a:pPr>
            <a:endParaRPr lang="en-US" sz="1400" dirty="0">
              <a:solidFill>
                <a:schemeClr val="accent5">
                  <a:lumMod val="75000"/>
                </a:schemeClr>
              </a:solidFill>
            </a:endParaRPr>
          </a:p>
          <a:p>
            <a:pPr>
              <a:defRPr/>
            </a:pPr>
            <a:r>
              <a:rPr lang="en-US" sz="1200" i="1" dirty="0">
                <a:solidFill>
                  <a:schemeClr val="accent5">
                    <a:lumMod val="75000"/>
                  </a:schemeClr>
                </a:solidFill>
              </a:rPr>
              <a:t>Was ist das klinische Kennzeichen der Keratoepithelin-Dystrophien?</a:t>
            </a:r>
          </a:p>
          <a:p>
            <a:pPr>
              <a:defRPr/>
            </a:pPr>
            <a:r>
              <a:rPr lang="en-US" sz="1200" dirty="0">
                <a:solidFill>
                  <a:schemeClr val="accent5">
                    <a:lumMod val="75000"/>
                  </a:schemeClr>
                </a:solidFill>
              </a:rPr>
              <a:t>Wiederkehrende Epithelerosionen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a:extLst>
              <a:ext uri="{FF2B5EF4-FFF2-40B4-BE49-F238E27FC236}">
                <a16:creationId xmlns:a16="http://schemas.microsoft.com/office/drawing/2014/main" id="{3AB6536D-FBD7-3757-0931-0C8FC5005BBA}"/>
              </a:ext>
            </a:extLst>
          </p:cNvPr>
          <p:cNvSpPr txBox="1">
            <a:spLocks noChangeArrowheads="1"/>
          </p:cNvSpPr>
          <p:nvPr/>
        </p:nvSpPr>
        <p:spPr bwMode="auto">
          <a:xfrm>
            <a:off x="762000" y="2322513"/>
            <a:ext cx="34274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t>-TGFBI</a:t>
            </a:r>
            <a:r>
              <a:rPr lang="en-US" altLang="en-US" sz="1200" b="1" dirty="0">
                <a:solidFill>
                  <a:schemeClr val="bg1">
                    <a:lumMod val="75000"/>
                  </a:schemeClr>
                </a:solidFill>
              </a:rPr>
              <a:t>-Dystrophien</a:t>
            </a:r>
            <a:r>
              <a:rPr lang="en-US" altLang="en-US" sz="1200" b="1" dirty="0"/>
              <a:t> </a:t>
            </a:r>
          </a:p>
        </p:txBody>
      </p:sp>
      <p:sp>
        <p:nvSpPr>
          <p:cNvPr id="18435" name="Slide Number Placeholder 1">
            <a:extLst>
              <a:ext uri="{FF2B5EF4-FFF2-40B4-BE49-F238E27FC236}">
                <a16:creationId xmlns:a16="http://schemas.microsoft.com/office/drawing/2014/main" id="{5B7C5B93-9ACC-3D11-BC8F-CCCE398A4223}"/>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A3533361-D156-4043-9CAB-DB7C7F4074B6}" type="slidenum">
              <a:rPr lang="en-US" altLang="en-US" sz="1000" smtClean="0"/>
              <a:t>15</a:t>
            </a:fld>
            <a:endParaRPr lang="en-US" altLang="en-US" sz="1000"/>
          </a:p>
        </p:txBody>
      </p:sp>
      <p:sp>
        <p:nvSpPr>
          <p:cNvPr id="18436" name="TextBox 2">
            <a:extLst>
              <a:ext uri="{FF2B5EF4-FFF2-40B4-BE49-F238E27FC236}">
                <a16:creationId xmlns:a16="http://schemas.microsoft.com/office/drawing/2014/main" id="{6E3394CD-BCCE-2476-648E-6CF7F8DE1AE2}"/>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8E0B4001-74F6-1328-DA91-E22E4E2086C9}"/>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FFB3FD9C-F9C1-B81A-7523-61DD00060126}"/>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8199" name="Text Box 2">
            <a:extLst>
              <a:ext uri="{FF2B5EF4-FFF2-40B4-BE49-F238E27FC236}">
                <a16:creationId xmlns:a16="http://schemas.microsoft.com/office/drawing/2014/main" id="{15C82B35-1460-3091-0346-B1D875AFDAC9}"/>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3320" name="Text Box 9">
            <a:extLst>
              <a:ext uri="{FF2B5EF4-FFF2-40B4-BE49-F238E27FC236}">
                <a16:creationId xmlns:a16="http://schemas.microsoft.com/office/drawing/2014/main" id="{1A30EAF0-B8F5-FCB6-7D6C-168D2E07A280}"/>
              </a:ext>
            </a:extLst>
          </p:cNvPr>
          <p:cNvSpPr txBox="1">
            <a:spLocks noChangeArrowheads="1"/>
          </p:cNvSpPr>
          <p:nvPr/>
        </p:nvSpPr>
        <p:spPr bwMode="auto">
          <a:xfrm>
            <a:off x="1147763" y="2728913"/>
            <a:ext cx="5481637" cy="6731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defRPr/>
            </a:pPr>
            <a:r>
              <a:rPr lang="en-US" altLang="en-US" sz="1200" i="1" dirty="0">
                <a:solidFill>
                  <a:schemeClr val="bg1">
                    <a:lumMod val="75000"/>
                  </a:schemeClr>
                </a:solidFill>
              </a:rPr>
              <a:t>Wofür steht </a:t>
            </a:r>
            <a:r>
              <a:rPr lang="en-US" altLang="en-US" sz="1200" dirty="0">
                <a:solidFill>
                  <a:schemeClr val="bg1">
                    <a:lumMod val="75000"/>
                  </a:schemeClr>
                </a:solidFill>
              </a:rPr>
              <a:t>TGFBI </a:t>
            </a:r>
            <a:r>
              <a:rPr lang="en-US" altLang="en-US" sz="1200" i="1" dirty="0">
                <a:solidFill>
                  <a:schemeClr val="bg1">
                    <a:lumMod val="75000"/>
                  </a:schemeClr>
                </a:solidFill>
              </a:rPr>
              <a:t>in diesem Zusammenhang?</a:t>
            </a:r>
          </a:p>
          <a:p>
            <a:pPr eaLnBrk="1" hangingPunct="1">
              <a:lnSpc>
                <a:spcPct val="90000"/>
              </a:lnSpc>
              <a:spcBef>
                <a:spcPct val="0"/>
              </a:spcBef>
              <a:buClrTx/>
              <a:buSzTx/>
              <a:buFontTx/>
              <a:buNone/>
              <a:defRPr/>
            </a:pPr>
            <a:r>
              <a:rPr lang="en-US" altLang="en-US" sz="1200" dirty="0">
                <a:solidFill>
                  <a:schemeClr val="bg1">
                    <a:lumMod val="75000"/>
                  </a:schemeClr>
                </a:solidFill>
              </a:rPr>
              <a:t>„Transforming Growth Factor Beta-induziert.“ Es bezieht sich auf das Gen, das für </a:t>
            </a:r>
            <a:r>
              <a:rPr lang="en-US" altLang="en-US" sz="1200" b="1" dirty="0">
                <a:solidFill>
                  <a:srgbClr val="0000FF"/>
                </a:solidFill>
              </a:rPr>
              <a:t>das (defekte) Protein </a:t>
            </a:r>
            <a:r>
              <a:rPr lang="en-US" altLang="en-US" sz="1200" dirty="0">
                <a:solidFill>
                  <a:schemeClr val="bg1">
                    <a:lumMod val="75000"/>
                  </a:schemeClr>
                </a:solidFill>
              </a:rPr>
              <a:t>kodiert, das </a:t>
            </a:r>
            <a:r>
              <a:rPr lang="en-US" altLang="en-US" sz="1200" b="1" dirty="0">
                <a:solidFill>
                  <a:srgbClr val="0000FF"/>
                </a:solidFill>
              </a:rPr>
              <a:t>für die Dystrophie verantwortlich ist. </a:t>
            </a:r>
          </a:p>
        </p:txBody>
      </p:sp>
      <p:sp>
        <p:nvSpPr>
          <p:cNvPr id="4" name="Oval 3">
            <a:extLst>
              <a:ext uri="{FF2B5EF4-FFF2-40B4-BE49-F238E27FC236}">
                <a16:creationId xmlns:a16="http://schemas.microsoft.com/office/drawing/2014/main" id="{5F903C1C-55FE-B474-AE42-DC32BB5934BA}"/>
              </a:ext>
            </a:extLst>
          </p:cNvPr>
          <p:cNvSpPr/>
          <p:nvPr/>
        </p:nvSpPr>
        <p:spPr>
          <a:xfrm>
            <a:off x="1733428" y="2211195"/>
            <a:ext cx="687387" cy="422275"/>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2" name="Oval 1">
            <a:extLst>
              <a:ext uri="{FF2B5EF4-FFF2-40B4-BE49-F238E27FC236}">
                <a16:creationId xmlns:a16="http://schemas.microsoft.com/office/drawing/2014/main" id="{B8E02A3E-30DD-2353-998D-002EC3D0E8A5}"/>
              </a:ext>
            </a:extLst>
          </p:cNvPr>
          <p:cNvSpPr/>
          <p:nvPr/>
        </p:nvSpPr>
        <p:spPr>
          <a:xfrm>
            <a:off x="3200400" y="2840832"/>
            <a:ext cx="4657725" cy="604837"/>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2" name="TextBox 11">
            <a:extLst>
              <a:ext uri="{FF2B5EF4-FFF2-40B4-BE49-F238E27FC236}">
                <a16:creationId xmlns:a16="http://schemas.microsoft.com/office/drawing/2014/main" id="{DA857AD3-668D-2DD7-3765-614F2FE46354}"/>
              </a:ext>
            </a:extLst>
          </p:cNvPr>
          <p:cNvSpPr txBox="1"/>
          <p:nvPr/>
        </p:nvSpPr>
        <p:spPr>
          <a:xfrm>
            <a:off x="1712913" y="3654425"/>
            <a:ext cx="5602287" cy="1384300"/>
          </a:xfrm>
          <a:prstGeom prst="rect">
            <a:avLst/>
          </a:prstGeom>
          <a:solidFill>
            <a:schemeClr val="accent5">
              <a:lumMod val="75000"/>
            </a:schemeClr>
          </a:solidFill>
        </p:spPr>
        <p:txBody>
          <a:bodyPr wrap="square" lIns="25400" tIns="12700" rIns="25400" bIns="12700">
            <a:spAutoFit/>
          </a:bodyPr>
          <a:lstStyle/>
          <a:p>
            <a:pPr>
              <a:defRPr/>
            </a:pPr>
            <a:r>
              <a:rPr lang="en-US" sz="1200" i="1" dirty="0">
                <a:solidFill>
                  <a:srgbClr val="0000FF"/>
                </a:solidFill>
              </a:rPr>
              <a:t>Wie lautet der Name des Proteins, das an den TGFBI-Dystrophien beteiligt ist?</a:t>
            </a:r>
          </a:p>
          <a:p>
            <a:pPr>
              <a:defRPr/>
            </a:pPr>
            <a:r>
              <a:rPr lang="en-US" sz="1200" b="1" dirty="0" err="1">
                <a:solidFill>
                  <a:srgbClr val="0000FF"/>
                </a:solidFill>
              </a:rPr>
              <a:t>Keratoepithelin </a:t>
            </a:r>
            <a:r>
              <a:rPr lang="en-US" sz="1200" dirty="0">
                <a:solidFill>
                  <a:srgbClr val="0000FF"/>
                </a:solidFill>
              </a:rPr>
              <a:t>(das Buch </a:t>
            </a:r>
            <a:r>
              <a:rPr lang="en-US" sz="1200" i="1" dirty="0">
                <a:solidFill>
                  <a:srgbClr val="0000FF"/>
                </a:solidFill>
              </a:rPr>
              <a:t>„Cornea“ </a:t>
            </a:r>
            <a:r>
              <a:rPr lang="en-US" sz="1200" dirty="0">
                <a:solidFill>
                  <a:srgbClr val="0000FF"/>
                </a:solidFill>
              </a:rPr>
              <a:t>bezeichnet die TGFBI-Erkrankungen beiläufig als </a:t>
            </a:r>
            <a:r>
              <a:rPr lang="en-US" sz="1200" i="1" dirty="0">
                <a:solidFill>
                  <a:srgbClr val="0000FF"/>
                </a:solidFill>
              </a:rPr>
              <a:t>Keratoepithelin-Dystrophien</a:t>
            </a:r>
            <a:r>
              <a:rPr lang="en-US" sz="1200" dirty="0">
                <a:solidFill>
                  <a:srgbClr val="0000FF"/>
                </a:solidFill>
              </a:rPr>
              <a:t>)</a:t>
            </a:r>
          </a:p>
          <a:p>
            <a:pPr>
              <a:defRPr/>
            </a:pPr>
            <a:endParaRPr lang="en-US" sz="1400" dirty="0">
              <a:solidFill>
                <a:srgbClr val="0000FF"/>
              </a:solidFill>
            </a:endParaRPr>
          </a:p>
          <a:p>
            <a:pPr>
              <a:defRPr/>
            </a:pPr>
            <a:r>
              <a:rPr lang="en-US" sz="1200" i="1" dirty="0">
                <a:solidFill>
                  <a:srgbClr val="0000FF"/>
                </a:solidFill>
              </a:rPr>
              <a:t>Was ist das klinische Kennzeichen der Keratoepithelin-Dystrophien?</a:t>
            </a:r>
            <a:endParaRPr lang="en-US" sz="1400" i="1" dirty="0">
              <a:solidFill>
                <a:schemeClr val="accent5">
                  <a:lumMod val="75000"/>
                </a:schemeClr>
              </a:solidFill>
            </a:endParaRPr>
          </a:p>
          <a:p>
            <a:pPr>
              <a:defRPr/>
            </a:pPr>
            <a:r>
              <a:rPr lang="en-US" sz="1200" dirty="0">
                <a:solidFill>
                  <a:schemeClr val="accent5">
                    <a:lumMod val="75000"/>
                  </a:schemeClr>
                </a:solidFill>
              </a:rPr>
              <a:t>Wiederkehrende Epithelerosionen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a:extLst>
              <a:ext uri="{FF2B5EF4-FFF2-40B4-BE49-F238E27FC236}">
                <a16:creationId xmlns:a16="http://schemas.microsoft.com/office/drawing/2014/main" id="{F6F8C20F-3997-903B-D897-ADE9554771F7}"/>
              </a:ext>
            </a:extLst>
          </p:cNvPr>
          <p:cNvSpPr txBox="1">
            <a:spLocks noChangeArrowheads="1"/>
          </p:cNvSpPr>
          <p:nvPr/>
        </p:nvSpPr>
        <p:spPr bwMode="auto">
          <a:xfrm>
            <a:off x="762000" y="2322513"/>
            <a:ext cx="34274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t>-TGFBI</a:t>
            </a:r>
            <a:r>
              <a:rPr lang="en-US" altLang="en-US" sz="1200" b="1" dirty="0">
                <a:solidFill>
                  <a:schemeClr val="bg1">
                    <a:lumMod val="75000"/>
                  </a:schemeClr>
                </a:solidFill>
              </a:rPr>
              <a:t>-Dystrophien</a:t>
            </a:r>
            <a:r>
              <a:rPr lang="en-US" altLang="en-US" sz="1200" b="1" dirty="0"/>
              <a:t> </a:t>
            </a:r>
          </a:p>
        </p:txBody>
      </p:sp>
      <p:sp>
        <p:nvSpPr>
          <p:cNvPr id="19459" name="Slide Number Placeholder 1">
            <a:extLst>
              <a:ext uri="{FF2B5EF4-FFF2-40B4-BE49-F238E27FC236}">
                <a16:creationId xmlns:a16="http://schemas.microsoft.com/office/drawing/2014/main" id="{9F4CCFA5-BFCF-217B-9C5D-FF896CC61089}"/>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9613AEE8-DEBB-454C-9507-339CD632C5F0}" type="slidenum">
              <a:rPr lang="en-US" altLang="en-US" sz="1000" smtClean="0"/>
              <a:t>16</a:t>
            </a:fld>
            <a:endParaRPr lang="en-US" altLang="en-US" sz="1000"/>
          </a:p>
        </p:txBody>
      </p:sp>
      <p:sp>
        <p:nvSpPr>
          <p:cNvPr id="19460" name="TextBox 2">
            <a:extLst>
              <a:ext uri="{FF2B5EF4-FFF2-40B4-BE49-F238E27FC236}">
                <a16:creationId xmlns:a16="http://schemas.microsoft.com/office/drawing/2014/main" id="{745A525D-9003-CF39-06C3-FB3A4B778F94}"/>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D86F52C1-9C3C-999B-1666-9BDB4D56A63C}"/>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881EB1D1-40DD-E349-98C2-B3B0C2AB63CA}"/>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8199" name="Text Box 2">
            <a:extLst>
              <a:ext uri="{FF2B5EF4-FFF2-40B4-BE49-F238E27FC236}">
                <a16:creationId xmlns:a16="http://schemas.microsoft.com/office/drawing/2014/main" id="{095A4CD3-D552-9E5E-5241-78E5E1266B7A}"/>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3320" name="Text Box 9">
            <a:extLst>
              <a:ext uri="{FF2B5EF4-FFF2-40B4-BE49-F238E27FC236}">
                <a16:creationId xmlns:a16="http://schemas.microsoft.com/office/drawing/2014/main" id="{1B49D56F-1398-A1CE-D5E4-4D3E397ED399}"/>
              </a:ext>
            </a:extLst>
          </p:cNvPr>
          <p:cNvSpPr txBox="1">
            <a:spLocks noChangeArrowheads="1"/>
          </p:cNvSpPr>
          <p:nvPr/>
        </p:nvSpPr>
        <p:spPr bwMode="auto">
          <a:xfrm>
            <a:off x="1147763" y="2728913"/>
            <a:ext cx="5481637" cy="6731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defRPr/>
            </a:pPr>
            <a:r>
              <a:rPr lang="en-US" altLang="en-US" sz="1200" i="1" dirty="0">
                <a:solidFill>
                  <a:schemeClr val="bg1">
                    <a:lumMod val="75000"/>
                  </a:schemeClr>
                </a:solidFill>
              </a:rPr>
              <a:t>Wofür steht </a:t>
            </a:r>
            <a:r>
              <a:rPr lang="en-US" altLang="en-US" sz="1200" dirty="0">
                <a:solidFill>
                  <a:schemeClr val="bg1">
                    <a:lumMod val="75000"/>
                  </a:schemeClr>
                </a:solidFill>
              </a:rPr>
              <a:t>TGFBI </a:t>
            </a:r>
            <a:r>
              <a:rPr lang="en-US" altLang="en-US" sz="1200" i="1" dirty="0">
                <a:solidFill>
                  <a:schemeClr val="bg1">
                    <a:lumMod val="75000"/>
                  </a:schemeClr>
                </a:solidFill>
              </a:rPr>
              <a:t>in diesem Zusammenhang?</a:t>
            </a:r>
          </a:p>
          <a:p>
            <a:pPr eaLnBrk="1" hangingPunct="1">
              <a:lnSpc>
                <a:spcPct val="90000"/>
              </a:lnSpc>
              <a:spcBef>
                <a:spcPct val="0"/>
              </a:spcBef>
              <a:buClrTx/>
              <a:buSzTx/>
              <a:buFontTx/>
              <a:buNone/>
              <a:defRPr/>
            </a:pPr>
            <a:r>
              <a:rPr lang="en-US" altLang="en-US" sz="1200" dirty="0">
                <a:solidFill>
                  <a:schemeClr val="bg1">
                    <a:lumMod val="75000"/>
                  </a:schemeClr>
                </a:solidFill>
              </a:rPr>
              <a:t>„Transforming Growth Factor Beta-induziert.“ Es bezieht sich auf das Gen, das für </a:t>
            </a:r>
            <a:r>
              <a:rPr lang="en-US" altLang="en-US" sz="1200" b="1" dirty="0">
                <a:solidFill>
                  <a:srgbClr val="0000FF"/>
                </a:solidFill>
              </a:rPr>
              <a:t>das (defekte) Protein </a:t>
            </a:r>
            <a:r>
              <a:rPr lang="en-US" altLang="en-US" sz="1200" dirty="0">
                <a:solidFill>
                  <a:schemeClr val="bg1">
                    <a:lumMod val="75000"/>
                  </a:schemeClr>
                </a:solidFill>
              </a:rPr>
              <a:t>kodiert, das </a:t>
            </a:r>
            <a:r>
              <a:rPr lang="en-US" altLang="en-US" sz="1200" b="1" dirty="0">
                <a:solidFill>
                  <a:srgbClr val="0000FF"/>
                </a:solidFill>
              </a:rPr>
              <a:t>für die Dystrophie verantwortlich ist. </a:t>
            </a:r>
          </a:p>
        </p:txBody>
      </p:sp>
      <p:sp>
        <p:nvSpPr>
          <p:cNvPr id="4" name="Oval 3">
            <a:extLst>
              <a:ext uri="{FF2B5EF4-FFF2-40B4-BE49-F238E27FC236}">
                <a16:creationId xmlns:a16="http://schemas.microsoft.com/office/drawing/2014/main" id="{36F8C95F-4860-FAB1-A783-9A9B1A288939}"/>
              </a:ext>
            </a:extLst>
          </p:cNvPr>
          <p:cNvSpPr/>
          <p:nvPr/>
        </p:nvSpPr>
        <p:spPr>
          <a:xfrm>
            <a:off x="1875081" y="2230438"/>
            <a:ext cx="687387" cy="422275"/>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2" name="Oval 1">
            <a:extLst>
              <a:ext uri="{FF2B5EF4-FFF2-40B4-BE49-F238E27FC236}">
                <a16:creationId xmlns:a16="http://schemas.microsoft.com/office/drawing/2014/main" id="{D30DA1E4-DE5A-B9A3-60B9-E1D23344FAFF}"/>
              </a:ext>
            </a:extLst>
          </p:cNvPr>
          <p:cNvSpPr/>
          <p:nvPr/>
        </p:nvSpPr>
        <p:spPr>
          <a:xfrm>
            <a:off x="2994025" y="2840425"/>
            <a:ext cx="4657725" cy="604837"/>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2" name="TextBox 11">
            <a:extLst>
              <a:ext uri="{FF2B5EF4-FFF2-40B4-BE49-F238E27FC236}">
                <a16:creationId xmlns:a16="http://schemas.microsoft.com/office/drawing/2014/main" id="{9FEB8991-B9BD-C214-02D4-F03F106BEFD1}"/>
              </a:ext>
            </a:extLst>
          </p:cNvPr>
          <p:cNvSpPr txBox="1"/>
          <p:nvPr/>
        </p:nvSpPr>
        <p:spPr>
          <a:xfrm>
            <a:off x="1712913" y="3654425"/>
            <a:ext cx="5602287" cy="1384300"/>
          </a:xfrm>
          <a:prstGeom prst="rect">
            <a:avLst/>
          </a:prstGeom>
          <a:solidFill>
            <a:schemeClr val="accent5">
              <a:lumMod val="75000"/>
            </a:schemeClr>
          </a:solidFill>
        </p:spPr>
        <p:txBody>
          <a:bodyPr wrap="square" lIns="25400" tIns="12700" rIns="25400" bIns="12700">
            <a:spAutoFit/>
          </a:bodyPr>
          <a:lstStyle/>
          <a:p>
            <a:pPr>
              <a:defRPr/>
            </a:pPr>
            <a:r>
              <a:rPr lang="en-US" sz="1200" i="1" dirty="0">
                <a:solidFill>
                  <a:srgbClr val="0000FF"/>
                </a:solidFill>
              </a:rPr>
              <a:t>Wie lautet der Name des Proteins, das an den TGFBI-Dystrophien beteiligt ist?</a:t>
            </a:r>
          </a:p>
          <a:p>
            <a:pPr>
              <a:defRPr/>
            </a:pPr>
            <a:r>
              <a:rPr lang="en-US" sz="1200" b="1" dirty="0" err="1">
                <a:solidFill>
                  <a:srgbClr val="0000FF"/>
                </a:solidFill>
              </a:rPr>
              <a:t>Keratoepithelin </a:t>
            </a:r>
            <a:r>
              <a:rPr lang="en-US" sz="1200" dirty="0">
                <a:solidFill>
                  <a:srgbClr val="0000FF"/>
                </a:solidFill>
              </a:rPr>
              <a:t>(das Buch </a:t>
            </a:r>
            <a:r>
              <a:rPr lang="en-US" sz="1200" i="1" dirty="0">
                <a:solidFill>
                  <a:srgbClr val="0000FF"/>
                </a:solidFill>
              </a:rPr>
              <a:t>„Cornea“ </a:t>
            </a:r>
            <a:r>
              <a:rPr lang="en-US" sz="1200" dirty="0">
                <a:solidFill>
                  <a:srgbClr val="0000FF"/>
                </a:solidFill>
              </a:rPr>
              <a:t>bezeichnet die TGFBI-Erkrankungen beiläufig als </a:t>
            </a:r>
            <a:r>
              <a:rPr lang="en-US" sz="1200" i="1" dirty="0">
                <a:solidFill>
                  <a:srgbClr val="0000FF"/>
                </a:solidFill>
              </a:rPr>
              <a:t>Keratoepithelin-Dystrophien</a:t>
            </a:r>
            <a:r>
              <a:rPr lang="en-US" sz="1200" dirty="0">
                <a:solidFill>
                  <a:srgbClr val="0000FF"/>
                </a:solidFill>
              </a:rPr>
              <a:t>)</a:t>
            </a:r>
          </a:p>
          <a:p>
            <a:pPr>
              <a:defRPr/>
            </a:pPr>
            <a:endParaRPr lang="en-US" sz="1400" dirty="0">
              <a:solidFill>
                <a:srgbClr val="0000FF"/>
              </a:solidFill>
            </a:endParaRPr>
          </a:p>
          <a:p>
            <a:pPr>
              <a:defRPr/>
            </a:pPr>
            <a:r>
              <a:rPr lang="en-US" sz="1200" i="1" dirty="0">
                <a:solidFill>
                  <a:srgbClr val="0000FF"/>
                </a:solidFill>
              </a:rPr>
              <a:t>Was ist das klinische Kennzeichen der Keratoepithelin-Dystrophien?</a:t>
            </a:r>
          </a:p>
          <a:p>
            <a:pPr>
              <a:defRPr/>
            </a:pPr>
            <a:r>
              <a:rPr lang="en-US" sz="1200" dirty="0">
                <a:solidFill>
                  <a:srgbClr val="0000FF"/>
                </a:solidFill>
              </a:rPr>
              <a:t>Wiederkehrende Epithelerosionen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a:extLst>
              <a:ext uri="{FF2B5EF4-FFF2-40B4-BE49-F238E27FC236}">
                <a16:creationId xmlns:a16="http://schemas.microsoft.com/office/drawing/2014/main" id="{F33B57A8-5843-697B-4F42-C47A643DFEDB}"/>
              </a:ext>
            </a:extLst>
          </p:cNvPr>
          <p:cNvSpPr txBox="1">
            <a:spLocks noChangeArrowheads="1"/>
          </p:cNvSpPr>
          <p:nvPr/>
        </p:nvSpPr>
        <p:spPr bwMode="auto">
          <a:xfrm>
            <a:off x="762000" y="2322513"/>
            <a:ext cx="34274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t>-TGFBI</a:t>
            </a:r>
            <a:r>
              <a:rPr lang="en-US" altLang="en-US" sz="1200" b="1" dirty="0">
                <a:solidFill>
                  <a:schemeClr val="bg1">
                    <a:lumMod val="75000"/>
                  </a:schemeClr>
                </a:solidFill>
              </a:rPr>
              <a:t>-Dystrophien</a:t>
            </a:r>
            <a:r>
              <a:rPr lang="en-US" altLang="en-US" sz="1200" b="1" dirty="0"/>
              <a:t> </a:t>
            </a:r>
          </a:p>
        </p:txBody>
      </p:sp>
      <p:sp>
        <p:nvSpPr>
          <p:cNvPr id="20483" name="Slide Number Placeholder 1">
            <a:extLst>
              <a:ext uri="{FF2B5EF4-FFF2-40B4-BE49-F238E27FC236}">
                <a16:creationId xmlns:a16="http://schemas.microsoft.com/office/drawing/2014/main" id="{F5074CED-995E-C6DC-45FF-7727E9E67EAD}"/>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60FF41BF-7DE3-FB44-B972-08E6534FAD9D}" type="slidenum">
              <a:rPr lang="en-US" altLang="en-US" sz="1000" smtClean="0"/>
              <a:t>17</a:t>
            </a:fld>
            <a:endParaRPr lang="en-US" altLang="en-US" sz="1000"/>
          </a:p>
        </p:txBody>
      </p:sp>
      <p:sp>
        <p:nvSpPr>
          <p:cNvPr id="20484" name="TextBox 2">
            <a:extLst>
              <a:ext uri="{FF2B5EF4-FFF2-40B4-BE49-F238E27FC236}">
                <a16:creationId xmlns:a16="http://schemas.microsoft.com/office/drawing/2014/main" id="{3656EA5D-E67F-09D7-AE83-C5DF28633255}"/>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5DD8CCA8-8C1A-6267-8899-EB6A711389A5}"/>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B3BBCB16-352D-9F09-0C3A-CC6E227F8F23}"/>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8199" name="Text Box 2">
            <a:extLst>
              <a:ext uri="{FF2B5EF4-FFF2-40B4-BE49-F238E27FC236}">
                <a16:creationId xmlns:a16="http://schemas.microsoft.com/office/drawing/2014/main" id="{CC9AC0B5-1AFE-F218-25D1-E87F83CCF26B}"/>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3320" name="Text Box 9">
            <a:extLst>
              <a:ext uri="{FF2B5EF4-FFF2-40B4-BE49-F238E27FC236}">
                <a16:creationId xmlns:a16="http://schemas.microsoft.com/office/drawing/2014/main" id="{F267A7F0-F085-2DF4-5854-C6CB64BD5CDC}"/>
              </a:ext>
            </a:extLst>
          </p:cNvPr>
          <p:cNvSpPr txBox="1">
            <a:spLocks noChangeArrowheads="1"/>
          </p:cNvSpPr>
          <p:nvPr/>
        </p:nvSpPr>
        <p:spPr bwMode="auto">
          <a:xfrm>
            <a:off x="1147763" y="2728913"/>
            <a:ext cx="5481637" cy="6731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defRPr/>
            </a:pPr>
            <a:r>
              <a:rPr lang="en-US" altLang="en-US" sz="1200" i="1" dirty="0">
                <a:solidFill>
                  <a:schemeClr val="bg1">
                    <a:lumMod val="75000"/>
                  </a:schemeClr>
                </a:solidFill>
              </a:rPr>
              <a:t>Wofür steht </a:t>
            </a:r>
            <a:r>
              <a:rPr lang="en-US" altLang="en-US" sz="1200" dirty="0">
                <a:solidFill>
                  <a:schemeClr val="bg1">
                    <a:lumMod val="75000"/>
                  </a:schemeClr>
                </a:solidFill>
              </a:rPr>
              <a:t>TGFBI </a:t>
            </a:r>
            <a:r>
              <a:rPr lang="en-US" altLang="en-US" sz="1200" i="1" dirty="0">
                <a:solidFill>
                  <a:schemeClr val="bg1">
                    <a:lumMod val="75000"/>
                  </a:schemeClr>
                </a:solidFill>
              </a:rPr>
              <a:t>in diesem Zusammenhang?</a:t>
            </a:r>
          </a:p>
          <a:p>
            <a:pPr eaLnBrk="1" hangingPunct="1">
              <a:lnSpc>
                <a:spcPct val="90000"/>
              </a:lnSpc>
              <a:spcBef>
                <a:spcPct val="0"/>
              </a:spcBef>
              <a:buClrTx/>
              <a:buSzTx/>
              <a:buFontTx/>
              <a:buNone/>
              <a:defRPr/>
            </a:pPr>
            <a:r>
              <a:rPr lang="en-US" altLang="en-US" sz="1200" dirty="0">
                <a:solidFill>
                  <a:schemeClr val="bg1">
                    <a:lumMod val="75000"/>
                  </a:schemeClr>
                </a:solidFill>
              </a:rPr>
              <a:t>„Transforming Growth Factor Beta-induziert.“ Es bezieht sich auf das Gen, das für </a:t>
            </a:r>
            <a:r>
              <a:rPr lang="en-US" altLang="en-US" sz="1200" b="1" dirty="0">
                <a:solidFill>
                  <a:srgbClr val="0000FF"/>
                </a:solidFill>
              </a:rPr>
              <a:t>das (defekte) Protein </a:t>
            </a:r>
            <a:r>
              <a:rPr lang="en-US" altLang="en-US" sz="1200" dirty="0">
                <a:solidFill>
                  <a:schemeClr val="bg1">
                    <a:lumMod val="75000"/>
                  </a:schemeClr>
                </a:solidFill>
              </a:rPr>
              <a:t>kodiert, das </a:t>
            </a:r>
            <a:r>
              <a:rPr lang="en-US" altLang="en-US" sz="1200" b="1" dirty="0">
                <a:solidFill>
                  <a:srgbClr val="0000FF"/>
                </a:solidFill>
              </a:rPr>
              <a:t>für die Dystrophie verantwortlich ist. </a:t>
            </a:r>
          </a:p>
        </p:txBody>
      </p:sp>
      <p:sp>
        <p:nvSpPr>
          <p:cNvPr id="4" name="Oval 3">
            <a:extLst>
              <a:ext uri="{FF2B5EF4-FFF2-40B4-BE49-F238E27FC236}">
                <a16:creationId xmlns:a16="http://schemas.microsoft.com/office/drawing/2014/main" id="{1362345A-92BA-2E5D-F7B3-A6EE557B0565}"/>
              </a:ext>
            </a:extLst>
          </p:cNvPr>
          <p:cNvSpPr/>
          <p:nvPr/>
        </p:nvSpPr>
        <p:spPr>
          <a:xfrm>
            <a:off x="1721705" y="2186539"/>
            <a:ext cx="687387" cy="422275"/>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2" name="Oval 1">
            <a:extLst>
              <a:ext uri="{FF2B5EF4-FFF2-40B4-BE49-F238E27FC236}">
                <a16:creationId xmlns:a16="http://schemas.microsoft.com/office/drawing/2014/main" id="{EDA962FC-F499-13A0-58B7-ABCB2E8478DB}"/>
              </a:ext>
            </a:extLst>
          </p:cNvPr>
          <p:cNvSpPr/>
          <p:nvPr/>
        </p:nvSpPr>
        <p:spPr>
          <a:xfrm>
            <a:off x="3095625" y="2870201"/>
            <a:ext cx="4657725" cy="604837"/>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 name="TextBox 10">
            <a:extLst>
              <a:ext uri="{FF2B5EF4-FFF2-40B4-BE49-F238E27FC236}">
                <a16:creationId xmlns:a16="http://schemas.microsoft.com/office/drawing/2014/main" id="{20025119-C078-44A5-49E0-1B4F6C2E1553}"/>
              </a:ext>
            </a:extLst>
          </p:cNvPr>
          <p:cNvSpPr txBox="1"/>
          <p:nvPr/>
        </p:nvSpPr>
        <p:spPr>
          <a:xfrm>
            <a:off x="1712913" y="3654425"/>
            <a:ext cx="5602287" cy="1384300"/>
          </a:xfrm>
          <a:prstGeom prst="rect">
            <a:avLst/>
          </a:prstGeom>
          <a:solidFill>
            <a:schemeClr val="accent5">
              <a:lumMod val="75000"/>
            </a:schemeClr>
          </a:solidFill>
        </p:spPr>
        <p:txBody>
          <a:bodyPr wrap="square" lIns="25400" tIns="12700" rIns="25400" bIns="12700">
            <a:spAutoFit/>
          </a:bodyPr>
          <a:lstStyle/>
          <a:p>
            <a:pPr>
              <a:defRPr/>
            </a:pPr>
            <a:r>
              <a:rPr lang="en-US" sz="1200" i="1" dirty="0">
                <a:solidFill>
                  <a:schemeClr val="bg1">
                    <a:lumMod val="50000"/>
                  </a:schemeClr>
                </a:solidFill>
              </a:rPr>
              <a:t>Wie lautet der Name des Proteins, das an den TGFBI-Dystrophien beteiligt ist?</a:t>
            </a:r>
          </a:p>
          <a:p>
            <a:pPr>
              <a:defRPr/>
            </a:pPr>
            <a:r>
              <a:rPr lang="en-US" sz="1200" b="1" dirty="0" err="1">
                <a:solidFill>
                  <a:schemeClr val="bg1">
                    <a:lumMod val="50000"/>
                  </a:schemeClr>
                </a:solidFill>
              </a:rPr>
              <a:t>Keratoepithelin </a:t>
            </a:r>
            <a:r>
              <a:rPr lang="en-US" sz="1200" dirty="0">
                <a:solidFill>
                  <a:schemeClr val="bg1">
                    <a:lumMod val="50000"/>
                  </a:schemeClr>
                </a:solidFill>
              </a:rPr>
              <a:t>(das Buch </a:t>
            </a:r>
            <a:r>
              <a:rPr lang="en-US" sz="1200" i="1" dirty="0">
                <a:solidFill>
                  <a:schemeClr val="bg1">
                    <a:lumMod val="50000"/>
                  </a:schemeClr>
                </a:solidFill>
              </a:rPr>
              <a:t>„Cornea“ </a:t>
            </a:r>
            <a:r>
              <a:rPr lang="en-US" sz="1200" dirty="0">
                <a:solidFill>
                  <a:schemeClr val="bg1">
                    <a:lumMod val="50000"/>
                  </a:schemeClr>
                </a:solidFill>
              </a:rPr>
              <a:t>bezeichnet die TGFBI-Erkrankungen beiläufig als </a:t>
            </a:r>
            <a:r>
              <a:rPr lang="en-US" sz="1200" i="1" dirty="0">
                <a:solidFill>
                  <a:schemeClr val="bg1">
                    <a:lumMod val="50000"/>
                  </a:schemeClr>
                </a:solidFill>
              </a:rPr>
              <a:t>Keratoepithelin-Dystrophien</a:t>
            </a:r>
            <a:r>
              <a:rPr lang="en-US" sz="1200" dirty="0">
                <a:solidFill>
                  <a:schemeClr val="bg1">
                    <a:lumMod val="50000"/>
                  </a:schemeClr>
                </a:solidFill>
              </a:rPr>
              <a:t>)</a:t>
            </a:r>
          </a:p>
          <a:p>
            <a:pPr>
              <a:defRPr/>
            </a:pPr>
            <a:endParaRPr lang="en-US" sz="1400" dirty="0">
              <a:solidFill>
                <a:srgbClr val="0000FF"/>
              </a:solidFill>
            </a:endParaRPr>
          </a:p>
          <a:p>
            <a:pPr>
              <a:defRPr/>
            </a:pPr>
            <a:r>
              <a:rPr lang="en-US" sz="1200" b="1" i="1" dirty="0">
                <a:solidFill>
                  <a:srgbClr val="0000FF"/>
                </a:solidFill>
              </a:rPr>
              <a:t>Was ist das klinische Kennzeichen der Keratoepithelin-Dystrophien?</a:t>
            </a:r>
          </a:p>
          <a:p>
            <a:pPr>
              <a:defRPr/>
            </a:pPr>
            <a:r>
              <a:rPr lang="en-US" sz="1200" b="1" dirty="0">
                <a:solidFill>
                  <a:srgbClr val="0000FF"/>
                </a:solidFill>
              </a:rPr>
              <a:t>Wiederkehrende Epithelerosionen</a:t>
            </a:r>
          </a:p>
        </p:txBody>
      </p:sp>
      <p:sp>
        <p:nvSpPr>
          <p:cNvPr id="3" name="Frame 2">
            <a:extLst>
              <a:ext uri="{FF2B5EF4-FFF2-40B4-BE49-F238E27FC236}">
                <a16:creationId xmlns:a16="http://schemas.microsoft.com/office/drawing/2014/main" id="{D8C93C4E-4F91-6619-D99B-22CB897AF0BF}"/>
              </a:ext>
            </a:extLst>
          </p:cNvPr>
          <p:cNvSpPr/>
          <p:nvPr/>
        </p:nvSpPr>
        <p:spPr>
          <a:xfrm>
            <a:off x="1630363" y="4343400"/>
            <a:ext cx="5718175" cy="706437"/>
          </a:xfrm>
          <a:prstGeom prst="frame">
            <a:avLst/>
          </a:prstGeom>
          <a:solidFill>
            <a:srgbClr val="0000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5" name="TextBox 4">
            <a:extLst>
              <a:ext uri="{FF2B5EF4-FFF2-40B4-BE49-F238E27FC236}">
                <a16:creationId xmlns:a16="http://schemas.microsoft.com/office/drawing/2014/main" id="{740FC956-0D21-EFFA-F076-5172D72D37A8}"/>
              </a:ext>
            </a:extLst>
          </p:cNvPr>
          <p:cNvSpPr txBox="1"/>
          <p:nvPr/>
        </p:nvSpPr>
        <p:spPr>
          <a:xfrm>
            <a:off x="1309688" y="5097463"/>
            <a:ext cx="6288087" cy="584200"/>
          </a:xfrm>
          <a:prstGeom prst="rect">
            <a:avLst/>
          </a:prstGeom>
          <a:no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Das </a:t>
            </a:r>
            <a:r>
              <a:rPr lang="en-US" sz="1200" i="1" dirty="0">
                <a:effectLst>
                  <a:outerShdw blurRad="38100" dist="38100" dir="2700000" algn="tl">
                    <a:srgbClr val="000000">
                      <a:alpha val="43137"/>
                    </a:srgbClr>
                  </a:outerShdw>
                </a:effectLst>
              </a:rPr>
              <a:t>Cornea</a:t>
            </a:r>
            <a:r>
              <a:rPr lang="en-US" sz="1200" dirty="0">
                <a:effectLst>
                  <a:outerShdw blurRad="38100" dist="38100" dir="2700000" algn="tl">
                    <a:srgbClr val="000000">
                      <a:alpha val="43137"/>
                    </a:srgbClr>
                  </a:outerShdw>
                </a:effectLst>
              </a:rPr>
              <a:t>-Buch hielt diese Information für so wichtig, dass sie zu einem der drei „Highlights“ des Kapitels über Dystrophien gemacht wurde – merken Sie sich das!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4">
            <a:extLst>
              <a:ext uri="{FF2B5EF4-FFF2-40B4-BE49-F238E27FC236}">
                <a16:creationId xmlns:a16="http://schemas.microsoft.com/office/drawing/2014/main" id="{2EFCB40F-84A7-B3E7-193D-0F732C6A1339}"/>
              </a:ext>
            </a:extLst>
          </p:cNvPr>
          <p:cNvSpPr txBox="1">
            <a:spLocks noChangeArrowheads="1"/>
          </p:cNvSpPr>
          <p:nvPr/>
        </p:nvSpPr>
        <p:spPr bwMode="auto">
          <a:xfrm>
            <a:off x="762000" y="2322513"/>
            <a:ext cx="3427413"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Epithel-Stroma</a:t>
            </a:r>
            <a:r>
              <a:rPr lang="en-US" altLang="en-US" sz="1200" b="1" i="1"/>
              <a:t>-TGFBI</a:t>
            </a:r>
            <a:r>
              <a:rPr lang="en-US" altLang="en-US" sz="1200" b="1"/>
              <a:t>-Dystrophien </a:t>
            </a:r>
          </a:p>
          <a:p>
            <a:pPr eaLnBrk="1" hangingPunct="1">
              <a:spcBef>
                <a:spcPct val="0"/>
              </a:spcBef>
              <a:buClrTx/>
              <a:buSzTx/>
              <a:buFontTx/>
              <a:buNone/>
            </a:pPr>
            <a:r>
              <a:rPr lang="en-US" altLang="en-US" sz="1200"/>
              <a:t>	1) </a:t>
            </a:r>
            <a:r>
              <a:rPr lang="en-US" altLang="en-US" sz="1200" b="1" i="1">
                <a:solidFill>
                  <a:srgbClr val="0000FF"/>
                </a:solidFill>
              </a:rPr>
              <a:t>?</a:t>
            </a:r>
          </a:p>
          <a:p>
            <a:pPr eaLnBrk="1" hangingPunct="1">
              <a:spcBef>
                <a:spcPct val="0"/>
              </a:spcBef>
              <a:buClrTx/>
              <a:buSzTx/>
              <a:buFontTx/>
              <a:buNone/>
            </a:pPr>
            <a:r>
              <a:rPr lang="en-US" altLang="en-US" sz="1200"/>
              <a:t>	2) </a:t>
            </a:r>
            <a:r>
              <a:rPr lang="en-US" altLang="en-US" sz="1200" b="1" i="1">
                <a:solidFill>
                  <a:srgbClr val="0000FF"/>
                </a:solidFill>
              </a:rPr>
              <a:t>?</a:t>
            </a:r>
          </a:p>
          <a:p>
            <a:pPr eaLnBrk="1" hangingPunct="1">
              <a:spcBef>
                <a:spcPct val="0"/>
              </a:spcBef>
              <a:buClrTx/>
              <a:buSzTx/>
              <a:buFontTx/>
              <a:buNone/>
            </a:pPr>
            <a:r>
              <a:rPr lang="en-US" altLang="en-US" sz="1200"/>
              <a:t>	3) </a:t>
            </a:r>
            <a:r>
              <a:rPr lang="en-US" altLang="en-US" sz="1200" b="1" i="1">
                <a:solidFill>
                  <a:srgbClr val="0000FF"/>
                </a:solidFill>
              </a:rPr>
              <a:t>?</a:t>
            </a:r>
          </a:p>
          <a:p>
            <a:pPr eaLnBrk="1" hangingPunct="1">
              <a:spcBef>
                <a:spcPct val="0"/>
              </a:spcBef>
              <a:buClrTx/>
              <a:buSzTx/>
              <a:buFontTx/>
              <a:buNone/>
            </a:pPr>
            <a:r>
              <a:rPr lang="en-US" altLang="en-US" sz="1200">
                <a:solidFill>
                  <a:srgbClr val="0000FF"/>
                </a:solidFill>
              </a:rPr>
              <a:t>	</a:t>
            </a:r>
            <a:r>
              <a:rPr lang="en-US" altLang="en-US" sz="1200"/>
              <a:t>4) </a:t>
            </a:r>
            <a:r>
              <a:rPr lang="en-US" altLang="en-US" sz="1200" b="1" i="1">
                <a:solidFill>
                  <a:srgbClr val="0000FF"/>
                </a:solidFill>
              </a:rPr>
              <a:t>?</a:t>
            </a:r>
            <a:endParaRPr lang="en-US" altLang="en-US" sz="1400">
              <a:solidFill>
                <a:srgbClr val="0000FF"/>
              </a:solidFill>
            </a:endParaRPr>
          </a:p>
          <a:p>
            <a:pPr eaLnBrk="1" hangingPunct="1">
              <a:spcBef>
                <a:spcPct val="0"/>
              </a:spcBef>
              <a:buClrTx/>
              <a:buSzTx/>
              <a:buFontTx/>
              <a:buNone/>
            </a:pPr>
            <a:r>
              <a:rPr lang="en-US" altLang="en-US" sz="1200"/>
              <a:t>	5) </a:t>
            </a:r>
            <a:r>
              <a:rPr lang="en-US" altLang="en-US" sz="1200" b="1" i="1">
                <a:solidFill>
                  <a:srgbClr val="0000FF"/>
                </a:solidFill>
              </a:rPr>
              <a:t>?</a:t>
            </a:r>
            <a:endParaRPr lang="en-US" altLang="en-US" sz="1400">
              <a:solidFill>
                <a:srgbClr val="0000FF"/>
              </a:solidFill>
            </a:endParaRPr>
          </a:p>
          <a:p>
            <a:pPr eaLnBrk="1" hangingPunct="1">
              <a:spcBef>
                <a:spcPct val="0"/>
              </a:spcBef>
              <a:buClrTx/>
              <a:buSzTx/>
              <a:buFontTx/>
              <a:buNone/>
            </a:pPr>
            <a:r>
              <a:rPr lang="en-US" altLang="en-US" sz="1200"/>
              <a:t>	6) </a:t>
            </a:r>
            <a:r>
              <a:rPr lang="en-US" altLang="en-US" sz="1200" b="1" i="1">
                <a:solidFill>
                  <a:srgbClr val="0000FF"/>
                </a:solidFill>
              </a:rPr>
              <a:t>?</a:t>
            </a:r>
            <a:r>
              <a:rPr lang="en-US" altLang="en-US" sz="1200">
                <a:solidFill>
                  <a:srgbClr val="0000FF"/>
                </a:solidFill>
              </a:rPr>
              <a:t> </a:t>
            </a:r>
          </a:p>
        </p:txBody>
      </p:sp>
      <p:sp>
        <p:nvSpPr>
          <p:cNvPr id="21507" name="Slide Number Placeholder 1">
            <a:extLst>
              <a:ext uri="{FF2B5EF4-FFF2-40B4-BE49-F238E27FC236}">
                <a16:creationId xmlns:a16="http://schemas.microsoft.com/office/drawing/2014/main" id="{59D46F76-22AC-E5B1-DB88-AB44F2D75ACC}"/>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63B8ABA2-F28A-3947-8CD5-F4F6DC659736}" type="slidenum">
              <a:rPr lang="en-US" altLang="en-US" sz="1000" smtClean="0"/>
              <a:t>18</a:t>
            </a:fld>
            <a:endParaRPr lang="en-US" altLang="en-US" sz="1000"/>
          </a:p>
        </p:txBody>
      </p:sp>
      <p:sp>
        <p:nvSpPr>
          <p:cNvPr id="21508" name="TextBox 2">
            <a:extLst>
              <a:ext uri="{FF2B5EF4-FFF2-40B4-BE49-F238E27FC236}">
                <a16:creationId xmlns:a16="http://schemas.microsoft.com/office/drawing/2014/main" id="{47BF092F-56A2-FB7E-0F6C-38CB97848DB9}"/>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EF74639A-D350-1713-D6B9-844ECA0BB050}"/>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D05EC630-F749-47AE-2E4A-D478F7BBF5E7}"/>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8199" name="Text Box 2">
            <a:extLst>
              <a:ext uri="{FF2B5EF4-FFF2-40B4-BE49-F238E27FC236}">
                <a16:creationId xmlns:a16="http://schemas.microsoft.com/office/drawing/2014/main" id="{4438E69B-3698-2F60-372E-A1CD61E6E77C}"/>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21512" name="TextBox 7">
            <a:extLst>
              <a:ext uri="{FF2B5EF4-FFF2-40B4-BE49-F238E27FC236}">
                <a16:creationId xmlns:a16="http://schemas.microsoft.com/office/drawing/2014/main" id="{73610D82-F4C6-4584-A397-8D038A65C27D}"/>
              </a:ext>
            </a:extLst>
          </p:cNvPr>
          <p:cNvSpPr txBox="1">
            <a:spLocks noChangeArrowheads="1"/>
          </p:cNvSpPr>
          <p:nvPr/>
        </p:nvSpPr>
        <p:spPr bwMode="auto">
          <a:xfrm>
            <a:off x="5867400" y="2706688"/>
            <a:ext cx="2514600" cy="5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t>Was </a:t>
            </a:r>
            <a:r>
              <a:rPr lang="en-US" altLang="en-US" sz="1200" i="1" dirty="0" err="1"/>
              <a:t>sind</a:t>
            </a:r>
            <a:r>
              <a:rPr lang="en-US" altLang="en-US" sz="1200" i="1" dirty="0"/>
              <a:t> die </a:t>
            </a:r>
            <a:r>
              <a:rPr lang="en-US" altLang="en-US" sz="1200" i="1" dirty="0" err="1"/>
              <a:t>sechs</a:t>
            </a:r>
            <a:r>
              <a:rPr lang="en-US" altLang="en-US" sz="1200" i="1" dirty="0"/>
              <a:t> </a:t>
            </a:r>
            <a:r>
              <a:rPr lang="en-US" altLang="en-US" sz="1200" i="1" dirty="0" err="1"/>
              <a:t>epithelio-stromalen</a:t>
            </a:r>
            <a:r>
              <a:rPr lang="en-US" altLang="en-US" sz="1200" i="1" dirty="0"/>
              <a:t> TGFBI-</a:t>
            </a:r>
            <a:r>
              <a:rPr lang="en-US" altLang="en-US" sz="1200" i="1" dirty="0" err="1"/>
              <a:t>Hornhautdystrophien</a:t>
            </a:r>
            <a:r>
              <a:rPr lang="en-US" altLang="en-US" sz="1200" i="1" dirty="0"/>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4">
            <a:extLst>
              <a:ext uri="{FF2B5EF4-FFF2-40B4-BE49-F238E27FC236}">
                <a16:creationId xmlns:a16="http://schemas.microsoft.com/office/drawing/2014/main" id="{73A757D7-C807-F23D-B423-C9450F488334}"/>
              </a:ext>
            </a:extLst>
          </p:cNvPr>
          <p:cNvSpPr txBox="1">
            <a:spLocks noChangeArrowheads="1"/>
          </p:cNvSpPr>
          <p:nvPr/>
        </p:nvSpPr>
        <p:spPr bwMode="auto">
          <a:xfrm>
            <a:off x="762000" y="2322513"/>
            <a:ext cx="48006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 </a:t>
            </a:r>
          </a:p>
        </p:txBody>
      </p:sp>
      <p:sp>
        <p:nvSpPr>
          <p:cNvPr id="22531" name="Slide Number Placeholder 1">
            <a:extLst>
              <a:ext uri="{FF2B5EF4-FFF2-40B4-BE49-F238E27FC236}">
                <a16:creationId xmlns:a16="http://schemas.microsoft.com/office/drawing/2014/main" id="{1DAE8088-B8BF-EB74-174A-AAC30A42215A}"/>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6963823B-A0CC-BB4D-8C34-3AAF72C7A6B5}" type="slidenum">
              <a:rPr lang="en-US" altLang="en-US" sz="1000" smtClean="0"/>
              <a:t>19</a:t>
            </a:fld>
            <a:endParaRPr lang="en-US" altLang="en-US" sz="1000"/>
          </a:p>
        </p:txBody>
      </p:sp>
      <p:sp>
        <p:nvSpPr>
          <p:cNvPr id="22532" name="TextBox 2">
            <a:extLst>
              <a:ext uri="{FF2B5EF4-FFF2-40B4-BE49-F238E27FC236}">
                <a16:creationId xmlns:a16="http://schemas.microsoft.com/office/drawing/2014/main" id="{1E827C83-4029-7A39-E547-19E5321C93CA}"/>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215CC078-0F71-A246-2C1E-9177AED35A38}"/>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4F7DDD33-8C4C-13E8-9A01-354E80EBE973}"/>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22535" name="TextBox 7">
            <a:extLst>
              <a:ext uri="{FF2B5EF4-FFF2-40B4-BE49-F238E27FC236}">
                <a16:creationId xmlns:a16="http://schemas.microsoft.com/office/drawing/2014/main" id="{B3924A64-2CE0-9C57-209C-841DF9327CA5}"/>
              </a:ext>
            </a:extLst>
          </p:cNvPr>
          <p:cNvSpPr txBox="1">
            <a:spLocks noChangeArrowheads="1"/>
          </p:cNvSpPr>
          <p:nvPr/>
        </p:nvSpPr>
        <p:spPr bwMode="auto">
          <a:xfrm>
            <a:off x="5867400" y="2706688"/>
            <a:ext cx="2514600" cy="5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t>Was </a:t>
            </a:r>
            <a:r>
              <a:rPr lang="en-US" altLang="en-US" sz="1200" i="1" dirty="0" err="1"/>
              <a:t>sind</a:t>
            </a:r>
            <a:r>
              <a:rPr lang="en-US" altLang="en-US" sz="1200" i="1" dirty="0"/>
              <a:t> die </a:t>
            </a:r>
            <a:r>
              <a:rPr lang="en-US" altLang="en-US" sz="1200" i="1" dirty="0" err="1"/>
              <a:t>sechs</a:t>
            </a:r>
            <a:r>
              <a:rPr lang="en-US" altLang="en-US" sz="1200" i="1" dirty="0"/>
              <a:t> </a:t>
            </a:r>
            <a:r>
              <a:rPr lang="en-US" altLang="en-US" sz="1200" i="1" dirty="0" err="1"/>
              <a:t>epithelio-stromalen</a:t>
            </a:r>
            <a:r>
              <a:rPr lang="en-US" altLang="en-US" sz="1200" i="1" dirty="0"/>
              <a:t> TGFBI-</a:t>
            </a:r>
            <a:r>
              <a:rPr lang="en-US" altLang="en-US" sz="1200" i="1" dirty="0" err="1"/>
              <a:t>Hornhautdystrophien</a:t>
            </a:r>
            <a:r>
              <a:rPr lang="en-US" altLang="en-US" sz="1200" i="1" dirty="0"/>
              <a:t>? </a:t>
            </a:r>
          </a:p>
        </p:txBody>
      </p:sp>
      <p:sp>
        <p:nvSpPr>
          <p:cNvPr id="9224" name="Text Box 2">
            <a:extLst>
              <a:ext uri="{FF2B5EF4-FFF2-40B4-BE49-F238E27FC236}">
                <a16:creationId xmlns:a16="http://schemas.microsoft.com/office/drawing/2014/main" id="{658F3519-850D-99AA-9F05-9365623A5E7D}"/>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1">
            <a:extLst>
              <a:ext uri="{FF2B5EF4-FFF2-40B4-BE49-F238E27FC236}">
                <a16:creationId xmlns:a16="http://schemas.microsoft.com/office/drawing/2014/main" id="{043557F0-E64F-CBE7-1C90-D300034E4B0C}"/>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A1104D5A-6BD3-5947-8897-93E848398ED2}" type="slidenum">
              <a:rPr lang="en-US" altLang="en-US" sz="1000" smtClean="0"/>
              <a:t>2</a:t>
            </a:fld>
            <a:endParaRPr lang="en-US" altLang="en-US" sz="1000"/>
          </a:p>
        </p:txBody>
      </p:sp>
      <p:sp>
        <p:nvSpPr>
          <p:cNvPr id="5123" name="TextBox 10">
            <a:extLst>
              <a:ext uri="{FF2B5EF4-FFF2-40B4-BE49-F238E27FC236}">
                <a16:creationId xmlns:a16="http://schemas.microsoft.com/office/drawing/2014/main" id="{1519F5A9-A2E2-DCC8-369C-7FF66CBE63CA}"/>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5124" name="TextBox 1">
            <a:extLst>
              <a:ext uri="{FF2B5EF4-FFF2-40B4-BE49-F238E27FC236}">
                <a16:creationId xmlns:a16="http://schemas.microsoft.com/office/drawing/2014/main" id="{B4F060BB-9677-249D-1834-010364E8A82A}"/>
              </a:ext>
            </a:extLst>
          </p:cNvPr>
          <p:cNvSpPr txBox="1">
            <a:spLocks noChangeArrowheads="1"/>
          </p:cNvSpPr>
          <p:nvPr/>
        </p:nvSpPr>
        <p:spPr bwMode="auto">
          <a:xfrm>
            <a:off x="5257800" y="3136900"/>
            <a:ext cx="28194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Wie viele Kategorien von Hornhautdystrophien sind im Buch </a:t>
            </a:r>
            <a:r>
              <a:rPr lang="en-US" altLang="en-US" sz="1200"/>
              <a:t>„Cornea“</a:t>
            </a:r>
            <a:r>
              <a:rPr lang="en-US" altLang="en-US" sz="1200" i="1"/>
              <a:t> aufgeführt? </a:t>
            </a:r>
          </a:p>
          <a:p>
            <a:r>
              <a:rPr lang="en-US" altLang="en-US" sz="1200" b="1"/>
              <a:t>Vier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a:extLst>
              <a:ext uri="{FF2B5EF4-FFF2-40B4-BE49-F238E27FC236}">
                <a16:creationId xmlns:a16="http://schemas.microsoft.com/office/drawing/2014/main" id="{896C49B9-2740-C416-581D-880AEBD90372}"/>
              </a:ext>
            </a:extLst>
          </p:cNvPr>
          <p:cNvSpPr txBox="1">
            <a:spLocks noChangeArrowheads="1"/>
          </p:cNvSpPr>
          <p:nvPr/>
        </p:nvSpPr>
        <p:spPr bwMode="auto">
          <a:xfrm>
            <a:off x="762000" y="2322513"/>
            <a:ext cx="4537075"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1) Hornhautdystrophie </a:t>
            </a:r>
            <a:r>
              <a:rPr lang="en-US" altLang="en-US" sz="1200" b="1" dirty="0" err="1">
                <a:solidFill>
                  <a:srgbClr val="0000FF"/>
                </a:solidFill>
              </a:rPr>
              <a:t>nach Reis-Bückler</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2) </a:t>
            </a:r>
            <a:r>
              <a:rPr lang="en-US" altLang="en-US" sz="1200" b="1" dirty="0">
                <a:solidFill>
                  <a:srgbClr val="0000FF"/>
                </a:solidFill>
              </a:rPr>
              <a:t>Thiel-Behnke</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23555" name="Slide Number Placeholder 1">
            <a:extLst>
              <a:ext uri="{FF2B5EF4-FFF2-40B4-BE49-F238E27FC236}">
                <a16:creationId xmlns:a16="http://schemas.microsoft.com/office/drawing/2014/main" id="{52774D60-1112-7C2C-0954-B2F4FCFAB6EF}"/>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A8A5719B-BE87-1642-83B8-BEC0C747B61B}" type="slidenum">
              <a:rPr lang="en-US" altLang="en-US" sz="1000" smtClean="0"/>
              <a:t>20</a:t>
            </a:fld>
            <a:endParaRPr lang="en-US" altLang="en-US" sz="1000"/>
          </a:p>
        </p:txBody>
      </p:sp>
      <p:sp>
        <p:nvSpPr>
          <p:cNvPr id="23556" name="TextBox 2">
            <a:extLst>
              <a:ext uri="{FF2B5EF4-FFF2-40B4-BE49-F238E27FC236}">
                <a16:creationId xmlns:a16="http://schemas.microsoft.com/office/drawing/2014/main" id="{1D3262E4-1A20-3C7D-EE2E-A27DFBDB784B}"/>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F53E4112-2440-3185-67E5-C8B68332F261}"/>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9ABCBD22-D3AA-3986-6269-803906CD0F8A}"/>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9224" name="Text Box 2">
            <a:extLst>
              <a:ext uri="{FF2B5EF4-FFF2-40B4-BE49-F238E27FC236}">
                <a16:creationId xmlns:a16="http://schemas.microsoft.com/office/drawing/2014/main" id="{180060E7-CA8E-07FA-171C-37B9C1AD4CA8}"/>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9" name="Text Box 8">
            <a:extLst>
              <a:ext uri="{FF2B5EF4-FFF2-40B4-BE49-F238E27FC236}">
                <a16:creationId xmlns:a16="http://schemas.microsoft.com/office/drawing/2014/main" id="{9F06B7F0-3696-455B-4CB6-A95E01AD8ED8}"/>
              </a:ext>
            </a:extLst>
          </p:cNvPr>
          <p:cNvSpPr txBox="1">
            <a:spLocks noChangeArrowheads="1"/>
          </p:cNvSpPr>
          <p:nvPr/>
        </p:nvSpPr>
        <p:spPr bwMode="auto">
          <a:xfrm>
            <a:off x="5071209" y="2017713"/>
            <a:ext cx="2782887" cy="536575"/>
          </a:xfrm>
          <a:prstGeom prst="rect">
            <a:avLst/>
          </a:prstGeom>
          <a:solidFill>
            <a:schemeClr val="accent6">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defRPr/>
            </a:pPr>
            <a:r>
              <a:rPr lang="en-US" altLang="en-US" sz="1200" i="1" dirty="0">
                <a:solidFill>
                  <a:srgbClr val="0000FF"/>
                </a:solidFill>
              </a:rPr>
              <a:t>Wie spricht man das aus?</a:t>
            </a:r>
          </a:p>
          <a:p>
            <a:pPr eaLnBrk="1" hangingPunct="1">
              <a:lnSpc>
                <a:spcPct val="90000"/>
              </a:lnSpc>
              <a:spcBef>
                <a:spcPct val="0"/>
              </a:spcBef>
              <a:buClrTx/>
              <a:buSzTx/>
              <a:buFontTx/>
              <a:buNone/>
              <a:defRPr/>
            </a:pPr>
            <a:r>
              <a:rPr lang="en-US" altLang="en-US" sz="1200" i="1" dirty="0">
                <a:solidFill>
                  <a:schemeClr val="accent6">
                    <a:lumMod val="40000"/>
                    <a:lumOff val="60000"/>
                  </a:schemeClr>
                </a:solidFill>
              </a:rPr>
              <a:t>RICE </a:t>
            </a:r>
            <a:r>
              <a:rPr lang="en-US" altLang="en-US" sz="1200" i="1" dirty="0" err="1">
                <a:solidFill>
                  <a:schemeClr val="accent6">
                    <a:lumMod val="40000"/>
                    <a:lumOff val="60000"/>
                  </a:schemeClr>
                </a:solidFill>
              </a:rPr>
              <a:t>BOO-kler</a:t>
            </a:r>
            <a:endParaRPr lang="en-US" altLang="en-US" sz="1600" i="1" dirty="0">
              <a:solidFill>
                <a:schemeClr val="accent6">
                  <a:lumMod val="40000"/>
                  <a:lumOff val="60000"/>
                </a:schemeClr>
              </a:solidFill>
            </a:endParaRPr>
          </a:p>
        </p:txBody>
      </p:sp>
      <p:sp>
        <p:nvSpPr>
          <p:cNvPr id="23561" name="Line 10">
            <a:extLst>
              <a:ext uri="{FF2B5EF4-FFF2-40B4-BE49-F238E27FC236}">
                <a16:creationId xmlns:a16="http://schemas.microsoft.com/office/drawing/2014/main" id="{CBCBF851-0CDF-2DC5-040E-C9D0BAB67B4E}"/>
              </a:ext>
            </a:extLst>
          </p:cNvPr>
          <p:cNvSpPr>
            <a:spLocks noChangeShapeType="1"/>
          </p:cNvSpPr>
          <p:nvPr/>
        </p:nvSpPr>
        <p:spPr bwMode="auto">
          <a:xfrm flipV="1">
            <a:off x="3886200" y="2160802"/>
            <a:ext cx="990600" cy="350837"/>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Text Box 8">
            <a:extLst>
              <a:ext uri="{FF2B5EF4-FFF2-40B4-BE49-F238E27FC236}">
                <a16:creationId xmlns:a16="http://schemas.microsoft.com/office/drawing/2014/main" id="{26C371D8-79ED-E7CA-2A34-3279DA96D2DC}"/>
              </a:ext>
            </a:extLst>
          </p:cNvPr>
          <p:cNvSpPr txBox="1">
            <a:spLocks noChangeArrowheads="1"/>
          </p:cNvSpPr>
          <p:nvPr/>
        </p:nvSpPr>
        <p:spPr bwMode="auto">
          <a:xfrm>
            <a:off x="4278313" y="3322638"/>
            <a:ext cx="2782887" cy="536575"/>
          </a:xfrm>
          <a:prstGeom prst="rect">
            <a:avLst/>
          </a:prstGeom>
          <a:solidFill>
            <a:schemeClr val="accent6">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defRPr/>
            </a:pPr>
            <a:r>
              <a:rPr lang="en-US" altLang="en-US" sz="1200" i="1" dirty="0">
                <a:solidFill>
                  <a:srgbClr val="0000FF"/>
                </a:solidFill>
              </a:rPr>
              <a:t>Wie spricht man das aus?</a:t>
            </a:r>
          </a:p>
          <a:p>
            <a:pPr eaLnBrk="1" hangingPunct="1">
              <a:lnSpc>
                <a:spcPct val="90000"/>
              </a:lnSpc>
              <a:spcBef>
                <a:spcPct val="0"/>
              </a:spcBef>
              <a:buClrTx/>
              <a:buSzTx/>
              <a:buFontTx/>
              <a:buNone/>
              <a:defRPr/>
            </a:pPr>
            <a:r>
              <a:rPr lang="en-US" altLang="en-US" sz="1200" i="1" dirty="0">
                <a:solidFill>
                  <a:schemeClr val="accent6">
                    <a:lumMod val="40000"/>
                    <a:lumOff val="60000"/>
                  </a:schemeClr>
                </a:solidFill>
              </a:rPr>
              <a:t>TEAL BEN-key</a:t>
            </a:r>
          </a:p>
        </p:txBody>
      </p:sp>
      <p:sp>
        <p:nvSpPr>
          <p:cNvPr id="23563" name="Line 10">
            <a:extLst>
              <a:ext uri="{FF2B5EF4-FFF2-40B4-BE49-F238E27FC236}">
                <a16:creationId xmlns:a16="http://schemas.microsoft.com/office/drawing/2014/main" id="{00CF26E6-19D3-A9AE-F509-AC0C4E4E8370}"/>
              </a:ext>
            </a:extLst>
          </p:cNvPr>
          <p:cNvSpPr>
            <a:spLocks noChangeShapeType="1"/>
          </p:cNvSpPr>
          <p:nvPr/>
        </p:nvSpPr>
        <p:spPr bwMode="auto">
          <a:xfrm>
            <a:off x="2895600" y="2880927"/>
            <a:ext cx="1382713" cy="535374"/>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a:extLst>
              <a:ext uri="{FF2B5EF4-FFF2-40B4-BE49-F238E27FC236}">
                <a16:creationId xmlns:a16="http://schemas.microsoft.com/office/drawing/2014/main" id="{ACDC624A-7FF0-099B-C276-D6590E0CBF33}"/>
              </a:ext>
            </a:extLst>
          </p:cNvPr>
          <p:cNvSpPr txBox="1">
            <a:spLocks noChangeArrowheads="1"/>
          </p:cNvSpPr>
          <p:nvPr/>
        </p:nvSpPr>
        <p:spPr bwMode="auto">
          <a:xfrm>
            <a:off x="762000" y="2322513"/>
            <a:ext cx="4537075"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1) Hornhautdystrophie </a:t>
            </a:r>
            <a:r>
              <a:rPr lang="en-US" altLang="en-US" sz="1200" b="1" dirty="0" err="1">
                <a:solidFill>
                  <a:srgbClr val="0000FF"/>
                </a:solidFill>
              </a:rPr>
              <a:t>nach Reis-Bückler</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2) </a:t>
            </a:r>
            <a:r>
              <a:rPr lang="en-US" altLang="en-US" sz="1200" b="1" dirty="0">
                <a:solidFill>
                  <a:srgbClr val="0000FF"/>
                </a:solidFill>
              </a:rPr>
              <a:t>Thiel-Behnke</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24579" name="Slide Number Placeholder 1">
            <a:extLst>
              <a:ext uri="{FF2B5EF4-FFF2-40B4-BE49-F238E27FC236}">
                <a16:creationId xmlns:a16="http://schemas.microsoft.com/office/drawing/2014/main" id="{5B1D92CF-45E2-2E25-C942-F123E786D7DB}"/>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5C53B0AE-0C40-BB41-ABEF-9C9EDD0E7A8B}" type="slidenum">
              <a:rPr lang="en-US" altLang="en-US" sz="1000" smtClean="0"/>
              <a:t>21</a:t>
            </a:fld>
            <a:endParaRPr lang="en-US" altLang="en-US" sz="1000"/>
          </a:p>
        </p:txBody>
      </p:sp>
      <p:sp>
        <p:nvSpPr>
          <p:cNvPr id="24580" name="TextBox 2">
            <a:extLst>
              <a:ext uri="{FF2B5EF4-FFF2-40B4-BE49-F238E27FC236}">
                <a16:creationId xmlns:a16="http://schemas.microsoft.com/office/drawing/2014/main" id="{EB9F4301-1A22-8CE5-61FC-62E8FF08F54B}"/>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5E79E32D-B47E-EAE1-D6EB-C2F1832F6C92}"/>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1A3942C8-B74A-ADC3-E3C7-D1AC44454AA1}"/>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9224" name="Text Box 2">
            <a:extLst>
              <a:ext uri="{FF2B5EF4-FFF2-40B4-BE49-F238E27FC236}">
                <a16:creationId xmlns:a16="http://schemas.microsoft.com/office/drawing/2014/main" id="{9033FEFA-A257-6A58-BBF2-3E360F1A6F66}"/>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9" name="Text Box 8">
            <a:extLst>
              <a:ext uri="{FF2B5EF4-FFF2-40B4-BE49-F238E27FC236}">
                <a16:creationId xmlns:a16="http://schemas.microsoft.com/office/drawing/2014/main" id="{D3A31882-A8D6-2111-D3ED-C31DA0F0D41E}"/>
              </a:ext>
            </a:extLst>
          </p:cNvPr>
          <p:cNvSpPr txBox="1">
            <a:spLocks noChangeArrowheads="1"/>
          </p:cNvSpPr>
          <p:nvPr/>
        </p:nvSpPr>
        <p:spPr bwMode="auto">
          <a:xfrm>
            <a:off x="4774040" y="2017713"/>
            <a:ext cx="2782887" cy="536575"/>
          </a:xfrm>
          <a:prstGeom prst="rect">
            <a:avLst/>
          </a:prstGeom>
          <a:solidFill>
            <a:schemeClr val="accent6">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defRPr/>
            </a:pPr>
            <a:r>
              <a:rPr lang="en-US" altLang="en-US" sz="1200" i="1">
                <a:solidFill>
                  <a:srgbClr val="0000FF"/>
                </a:solidFill>
              </a:rPr>
              <a:t>Wie spricht man das aus?</a:t>
            </a:r>
          </a:p>
          <a:p>
            <a:pPr eaLnBrk="1" hangingPunct="1">
              <a:lnSpc>
                <a:spcPct val="90000"/>
              </a:lnSpc>
              <a:spcBef>
                <a:spcPct val="0"/>
              </a:spcBef>
              <a:buClrTx/>
              <a:buSzTx/>
              <a:buFontTx/>
              <a:buNone/>
              <a:defRPr/>
            </a:pPr>
            <a:r>
              <a:rPr lang="en-US" altLang="en-US" sz="1200" i="1">
                <a:solidFill>
                  <a:srgbClr val="0000FF"/>
                </a:solidFill>
              </a:rPr>
              <a:t>RICE BOO-kler</a:t>
            </a:r>
          </a:p>
        </p:txBody>
      </p:sp>
      <p:sp>
        <p:nvSpPr>
          <p:cNvPr id="24585" name="Line 10">
            <a:extLst>
              <a:ext uri="{FF2B5EF4-FFF2-40B4-BE49-F238E27FC236}">
                <a16:creationId xmlns:a16="http://schemas.microsoft.com/office/drawing/2014/main" id="{B5832697-5BCA-2374-68AF-2AE96B3AC53B}"/>
              </a:ext>
            </a:extLst>
          </p:cNvPr>
          <p:cNvSpPr>
            <a:spLocks noChangeShapeType="1"/>
          </p:cNvSpPr>
          <p:nvPr/>
        </p:nvSpPr>
        <p:spPr bwMode="auto">
          <a:xfrm flipV="1">
            <a:off x="3874661" y="2129082"/>
            <a:ext cx="990600" cy="350837"/>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 name="Text Box 8">
            <a:extLst>
              <a:ext uri="{FF2B5EF4-FFF2-40B4-BE49-F238E27FC236}">
                <a16:creationId xmlns:a16="http://schemas.microsoft.com/office/drawing/2014/main" id="{BD92A84B-54DD-8D08-81C4-32131F73C3AD}"/>
              </a:ext>
            </a:extLst>
          </p:cNvPr>
          <p:cNvSpPr txBox="1">
            <a:spLocks noChangeArrowheads="1"/>
          </p:cNvSpPr>
          <p:nvPr/>
        </p:nvSpPr>
        <p:spPr bwMode="auto">
          <a:xfrm>
            <a:off x="4278313" y="3322638"/>
            <a:ext cx="2782887" cy="536575"/>
          </a:xfrm>
          <a:prstGeom prst="rect">
            <a:avLst/>
          </a:prstGeom>
          <a:solidFill>
            <a:schemeClr val="accent6">
              <a:lumMod val="40000"/>
              <a:lumOff val="60000"/>
            </a:schemeClr>
          </a:solid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defRPr/>
            </a:pPr>
            <a:r>
              <a:rPr lang="en-US" altLang="en-US" sz="1200" i="1" dirty="0">
                <a:solidFill>
                  <a:srgbClr val="0000FF"/>
                </a:solidFill>
              </a:rPr>
              <a:t>Wie spricht man das aus?</a:t>
            </a:r>
          </a:p>
          <a:p>
            <a:pPr eaLnBrk="1" hangingPunct="1">
              <a:lnSpc>
                <a:spcPct val="90000"/>
              </a:lnSpc>
              <a:spcBef>
                <a:spcPct val="0"/>
              </a:spcBef>
              <a:buClrTx/>
              <a:buSzTx/>
              <a:buFontTx/>
              <a:buNone/>
              <a:defRPr/>
            </a:pPr>
            <a:r>
              <a:rPr lang="en-US" altLang="en-US" sz="1200" i="1" dirty="0">
                <a:solidFill>
                  <a:srgbClr val="0000FF"/>
                </a:solidFill>
              </a:rPr>
              <a:t>TEAL BEN-key</a:t>
            </a:r>
          </a:p>
        </p:txBody>
      </p:sp>
      <p:sp>
        <p:nvSpPr>
          <p:cNvPr id="24587" name="Line 10">
            <a:extLst>
              <a:ext uri="{FF2B5EF4-FFF2-40B4-BE49-F238E27FC236}">
                <a16:creationId xmlns:a16="http://schemas.microsoft.com/office/drawing/2014/main" id="{E26D67D3-C0A7-CB1C-63ED-B0DBC00DA88E}"/>
              </a:ext>
            </a:extLst>
          </p:cNvPr>
          <p:cNvSpPr>
            <a:spLocks noChangeShapeType="1"/>
          </p:cNvSpPr>
          <p:nvPr/>
        </p:nvSpPr>
        <p:spPr bwMode="auto">
          <a:xfrm>
            <a:off x="2895600" y="2880927"/>
            <a:ext cx="1382713" cy="535374"/>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a:extLst>
              <a:ext uri="{FF2B5EF4-FFF2-40B4-BE49-F238E27FC236}">
                <a16:creationId xmlns:a16="http://schemas.microsoft.com/office/drawing/2014/main" id="{3D7E6602-27ED-7AEE-1CF3-040762FE2C80}"/>
              </a:ext>
            </a:extLst>
          </p:cNvPr>
          <p:cNvSpPr txBox="1">
            <a:spLocks noChangeArrowheads="1"/>
          </p:cNvSpPr>
          <p:nvPr/>
        </p:nvSpPr>
        <p:spPr bwMode="auto">
          <a:xfrm>
            <a:off x="762000" y="2322513"/>
            <a:ext cx="4537075"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a:t>
            </a:r>
            <a:r>
              <a:rPr lang="en-US" altLang="en-US" sz="1200" dirty="0">
                <a:solidFill>
                  <a:srgbClr val="0000FF"/>
                </a:solidFill>
              </a:rPr>
              <a:t>1) </a:t>
            </a:r>
            <a:r>
              <a:rPr lang="en-US" altLang="en-US" sz="1200" b="1" dirty="0">
                <a:solidFill>
                  <a:srgbClr val="0000FF"/>
                </a:solidFill>
              </a:rPr>
              <a:t>Hornhautdystrophie </a:t>
            </a:r>
            <a:r>
              <a:rPr lang="en-US" altLang="en-US" sz="1200" b="1" dirty="0" err="1">
                <a:solidFill>
                  <a:srgbClr val="0000FF"/>
                </a:solidFill>
              </a:rPr>
              <a:t>nach Reis-Bückler</a:t>
            </a:r>
            <a:r>
              <a:rPr lang="en-US" altLang="en-US" sz="1200" b="1" dirty="0">
                <a:solidFill>
                  <a:srgbClr val="0000FF"/>
                </a:solidFill>
              </a:rPr>
              <a:t> </a:t>
            </a:r>
          </a:p>
          <a:p>
            <a:pPr eaLnBrk="1" hangingPunct="1">
              <a:spcBef>
                <a:spcPct val="0"/>
              </a:spcBef>
              <a:buClrTx/>
              <a:buSzTx/>
              <a:buFontTx/>
              <a:buNone/>
              <a:defRPr/>
            </a:pPr>
            <a:r>
              <a:rPr lang="en-US" altLang="en-US" sz="1200" b="1" dirty="0">
                <a:solidFill>
                  <a:srgbClr val="0000FF"/>
                </a:solidFill>
              </a:rPr>
              <a:t>	</a:t>
            </a:r>
            <a:r>
              <a:rPr lang="en-US" altLang="en-US" sz="1200" dirty="0">
                <a:solidFill>
                  <a:srgbClr val="0000FF"/>
                </a:solidFill>
              </a:rPr>
              <a:t>2) </a:t>
            </a:r>
            <a:r>
              <a:rPr lang="en-US" altLang="en-US" sz="1200" b="1" dirty="0">
                <a:solidFill>
                  <a:srgbClr val="0000FF"/>
                </a:solidFill>
              </a:rPr>
              <a:t>Thiel-Behnke-Hornhautdystrophie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25603" name="Slide Number Placeholder 1">
            <a:extLst>
              <a:ext uri="{FF2B5EF4-FFF2-40B4-BE49-F238E27FC236}">
                <a16:creationId xmlns:a16="http://schemas.microsoft.com/office/drawing/2014/main" id="{C241977E-7E92-5F50-7181-A06B850E8A83}"/>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DAE9491C-EBB5-6F4B-AAA2-A73F725A0EC7}" type="slidenum">
              <a:rPr lang="en-US" altLang="en-US" sz="1000" smtClean="0"/>
              <a:t>22</a:t>
            </a:fld>
            <a:endParaRPr lang="en-US" altLang="en-US" sz="1000"/>
          </a:p>
        </p:txBody>
      </p:sp>
      <p:sp>
        <p:nvSpPr>
          <p:cNvPr id="25604" name="TextBox 2">
            <a:extLst>
              <a:ext uri="{FF2B5EF4-FFF2-40B4-BE49-F238E27FC236}">
                <a16:creationId xmlns:a16="http://schemas.microsoft.com/office/drawing/2014/main" id="{379B518B-9C04-4280-8631-676578AD8AB2}"/>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BAFF7176-38E0-2B2B-BE59-79E02BE343D3}"/>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27F7E230-2744-4F8F-3546-8D86A29CF58B}"/>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9224" name="Text Box 2">
            <a:extLst>
              <a:ext uri="{FF2B5EF4-FFF2-40B4-BE49-F238E27FC236}">
                <a16:creationId xmlns:a16="http://schemas.microsoft.com/office/drawing/2014/main" id="{0C85EB0F-7726-10AE-BCCA-A62624544D41}"/>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2" name="Text Box 12">
            <a:extLst>
              <a:ext uri="{FF2B5EF4-FFF2-40B4-BE49-F238E27FC236}">
                <a16:creationId xmlns:a16="http://schemas.microsoft.com/office/drawing/2014/main" id="{290773FF-49C0-61F1-2867-EA37C4077117}"/>
              </a:ext>
            </a:extLst>
          </p:cNvPr>
          <p:cNvSpPr txBox="1">
            <a:spLocks noChangeArrowheads="1"/>
          </p:cNvSpPr>
          <p:nvPr/>
        </p:nvSpPr>
        <p:spPr bwMode="auto">
          <a:xfrm>
            <a:off x="457200" y="3197225"/>
            <a:ext cx="6135688" cy="584200"/>
          </a:xfrm>
          <a:prstGeom prst="rect">
            <a:avLst/>
          </a:prstGeom>
          <a:solidFill>
            <a:schemeClr val="accent1">
              <a:lumMod val="60000"/>
              <a:lumOff val="40000"/>
            </a:schemeClr>
          </a:solid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Was ist das histologische Kennzeichen von </a:t>
            </a:r>
            <a:r>
              <a:rPr lang="en-US" altLang="en-US" sz="1200" i="1" dirty="0" err="1">
                <a:solidFill>
                  <a:srgbClr val="0000FF"/>
                </a:solidFill>
              </a:rPr>
              <a:t>Reis-Bückler </a:t>
            </a:r>
            <a:r>
              <a:rPr lang="en-US" altLang="en-US" sz="1200" i="1" dirty="0">
                <a:solidFill>
                  <a:srgbClr val="0000FF"/>
                </a:solidFill>
              </a:rPr>
              <a:t>und Thiel-Behnke?</a:t>
            </a:r>
          </a:p>
          <a:p>
            <a:pPr eaLnBrk="1" hangingPunct="1">
              <a:spcBef>
                <a:spcPct val="0"/>
              </a:spcBef>
              <a:buClrTx/>
              <a:buSzTx/>
              <a:buFontTx/>
              <a:buNone/>
              <a:defRPr/>
            </a:pPr>
            <a:r>
              <a:rPr lang="en-US" altLang="en-US" sz="1200" dirty="0">
                <a:solidFill>
                  <a:schemeClr val="accent1">
                    <a:lumMod val="60000"/>
                    <a:lumOff val="40000"/>
                  </a:schemeClr>
                </a:solidFill>
              </a:rPr>
              <a:t>Zerstörung/Fragmentierung der Bowman-Schicht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a:extLst>
              <a:ext uri="{FF2B5EF4-FFF2-40B4-BE49-F238E27FC236}">
                <a16:creationId xmlns:a16="http://schemas.microsoft.com/office/drawing/2014/main" id="{50680DDD-11F2-8F8C-C86C-BF4974C302AE}"/>
              </a:ext>
            </a:extLst>
          </p:cNvPr>
          <p:cNvSpPr txBox="1">
            <a:spLocks noChangeArrowheads="1"/>
          </p:cNvSpPr>
          <p:nvPr/>
        </p:nvSpPr>
        <p:spPr bwMode="auto">
          <a:xfrm>
            <a:off x="762000" y="2322513"/>
            <a:ext cx="4537075"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a:t>
            </a:r>
            <a:r>
              <a:rPr lang="en-US" altLang="en-US" sz="1200" dirty="0">
                <a:solidFill>
                  <a:srgbClr val="0000FF"/>
                </a:solidFill>
              </a:rPr>
              <a:t>1) </a:t>
            </a:r>
            <a:r>
              <a:rPr lang="en-US" altLang="en-US" sz="1200" b="1" dirty="0">
                <a:solidFill>
                  <a:srgbClr val="0000FF"/>
                </a:solidFill>
              </a:rPr>
              <a:t>Hornhautdystrophie </a:t>
            </a:r>
            <a:r>
              <a:rPr lang="en-US" altLang="en-US" sz="1200" b="1" dirty="0" err="1">
                <a:solidFill>
                  <a:srgbClr val="0000FF"/>
                </a:solidFill>
              </a:rPr>
              <a:t>nach Reis-Bückler</a:t>
            </a:r>
            <a:r>
              <a:rPr lang="en-US" altLang="en-US" sz="1200" b="1" dirty="0">
                <a:solidFill>
                  <a:srgbClr val="0000FF"/>
                </a:solidFill>
              </a:rPr>
              <a:t> </a:t>
            </a:r>
          </a:p>
          <a:p>
            <a:pPr eaLnBrk="1" hangingPunct="1">
              <a:spcBef>
                <a:spcPct val="0"/>
              </a:spcBef>
              <a:buClrTx/>
              <a:buSzTx/>
              <a:buFontTx/>
              <a:buNone/>
              <a:defRPr/>
            </a:pPr>
            <a:r>
              <a:rPr lang="en-US" altLang="en-US" sz="1200" b="1" dirty="0">
                <a:solidFill>
                  <a:srgbClr val="0000FF"/>
                </a:solidFill>
              </a:rPr>
              <a:t>	</a:t>
            </a:r>
            <a:r>
              <a:rPr lang="en-US" altLang="en-US" sz="1200" dirty="0">
                <a:solidFill>
                  <a:srgbClr val="0000FF"/>
                </a:solidFill>
              </a:rPr>
              <a:t>2) </a:t>
            </a:r>
            <a:r>
              <a:rPr lang="en-US" altLang="en-US" sz="1200" b="1" dirty="0">
                <a:solidFill>
                  <a:srgbClr val="0000FF"/>
                </a:solidFill>
              </a:rPr>
              <a:t>Thiel-Behnke-Hornhautdystrophie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26627" name="Slide Number Placeholder 1">
            <a:extLst>
              <a:ext uri="{FF2B5EF4-FFF2-40B4-BE49-F238E27FC236}">
                <a16:creationId xmlns:a16="http://schemas.microsoft.com/office/drawing/2014/main" id="{A2412E44-BB7D-1C71-C9B5-417715900E48}"/>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177064C3-6089-6D4A-B2E8-99A3B442089F}" type="slidenum">
              <a:rPr lang="en-US" altLang="en-US" sz="1000" smtClean="0"/>
              <a:t>23</a:t>
            </a:fld>
            <a:endParaRPr lang="en-US" altLang="en-US" sz="1000"/>
          </a:p>
        </p:txBody>
      </p:sp>
      <p:sp>
        <p:nvSpPr>
          <p:cNvPr id="26628" name="TextBox 2">
            <a:extLst>
              <a:ext uri="{FF2B5EF4-FFF2-40B4-BE49-F238E27FC236}">
                <a16:creationId xmlns:a16="http://schemas.microsoft.com/office/drawing/2014/main" id="{FA8D10C7-DFD0-6374-14A8-79F1227EA096}"/>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191636AE-D40B-129F-9916-EC25E6F6B2F4}"/>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983A78C4-FA8B-BDC6-ED93-AFEEF112F302}"/>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9224" name="Text Box 2">
            <a:extLst>
              <a:ext uri="{FF2B5EF4-FFF2-40B4-BE49-F238E27FC236}">
                <a16:creationId xmlns:a16="http://schemas.microsoft.com/office/drawing/2014/main" id="{91F973A7-60F8-6915-AD01-F80020B8DC17}"/>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2" name="Text Box 12">
            <a:extLst>
              <a:ext uri="{FF2B5EF4-FFF2-40B4-BE49-F238E27FC236}">
                <a16:creationId xmlns:a16="http://schemas.microsoft.com/office/drawing/2014/main" id="{97A8D672-53C5-A86D-4BE5-72CE865089A2}"/>
              </a:ext>
            </a:extLst>
          </p:cNvPr>
          <p:cNvSpPr txBox="1">
            <a:spLocks noChangeArrowheads="1"/>
          </p:cNvSpPr>
          <p:nvPr/>
        </p:nvSpPr>
        <p:spPr bwMode="auto">
          <a:xfrm>
            <a:off x="457200" y="3197225"/>
            <a:ext cx="6135688" cy="584200"/>
          </a:xfrm>
          <a:prstGeom prst="rect">
            <a:avLst/>
          </a:prstGeom>
          <a:solidFill>
            <a:schemeClr val="accent1">
              <a:lumMod val="60000"/>
              <a:lumOff val="40000"/>
            </a:schemeClr>
          </a:solid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rgbClr val="0000FF"/>
                </a:solidFill>
              </a:rPr>
              <a:t>Was ist das histologische Kennzeichen von </a:t>
            </a:r>
            <a:r>
              <a:rPr lang="en-US" altLang="en-US" sz="1200" i="1" dirty="0" err="1">
                <a:solidFill>
                  <a:srgbClr val="0000FF"/>
                </a:solidFill>
              </a:rPr>
              <a:t>Reis-Bückler </a:t>
            </a:r>
            <a:r>
              <a:rPr lang="en-US" altLang="en-US" sz="1200" i="1" dirty="0">
                <a:solidFill>
                  <a:srgbClr val="0000FF"/>
                </a:solidFill>
              </a:rPr>
              <a:t>und Thiel-Behnke?</a:t>
            </a:r>
          </a:p>
          <a:p>
            <a:pPr eaLnBrk="1" hangingPunct="1">
              <a:spcBef>
                <a:spcPct val="0"/>
              </a:spcBef>
              <a:buClrTx/>
              <a:buSzTx/>
              <a:buFontTx/>
              <a:buNone/>
              <a:defRPr/>
            </a:pPr>
            <a:r>
              <a:rPr lang="en-US" altLang="en-US" sz="1200" dirty="0">
                <a:solidFill>
                  <a:srgbClr val="0000FF"/>
                </a:solidFill>
              </a:rPr>
              <a:t>Zerstörung/Fragmentierung der Bowman-Schicht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a:extLst>
              <a:ext uri="{FF2B5EF4-FFF2-40B4-BE49-F238E27FC236}">
                <a16:creationId xmlns:a16="http://schemas.microsoft.com/office/drawing/2014/main" id="{6CC2EE8E-BD94-3F40-D08E-4334F00AD047}"/>
              </a:ext>
            </a:extLst>
          </p:cNvPr>
          <p:cNvSpPr txBox="1">
            <a:spLocks noChangeArrowheads="1"/>
          </p:cNvSpPr>
          <p:nvPr/>
        </p:nvSpPr>
        <p:spPr bwMode="auto">
          <a:xfrm>
            <a:off x="762000" y="2322513"/>
            <a:ext cx="4537075"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a:t>
            </a:r>
            <a:r>
              <a:rPr lang="en-US" altLang="en-US" sz="1200" dirty="0">
                <a:solidFill>
                  <a:srgbClr val="0000FF"/>
                </a:solidFill>
              </a:rPr>
              <a:t>1) </a:t>
            </a:r>
            <a:r>
              <a:rPr lang="en-US" altLang="en-US" sz="1200" b="1" dirty="0">
                <a:solidFill>
                  <a:srgbClr val="0000FF"/>
                </a:solidFill>
              </a:rPr>
              <a:t>Hornhautdystrophie </a:t>
            </a:r>
            <a:r>
              <a:rPr lang="en-US" altLang="en-US" sz="1200" b="1" dirty="0" err="1">
                <a:solidFill>
                  <a:srgbClr val="0000FF"/>
                </a:solidFill>
              </a:rPr>
              <a:t>nach Reis-Bückler</a:t>
            </a:r>
            <a:r>
              <a:rPr lang="en-US" altLang="en-US" sz="1200" b="1" dirty="0">
                <a:solidFill>
                  <a:srgbClr val="0000FF"/>
                </a:solidFill>
              </a:rPr>
              <a:t> </a:t>
            </a:r>
          </a:p>
          <a:p>
            <a:pPr eaLnBrk="1" hangingPunct="1">
              <a:spcBef>
                <a:spcPct val="0"/>
              </a:spcBef>
              <a:buClrTx/>
              <a:buSzTx/>
              <a:buFontTx/>
              <a:buNone/>
              <a:defRPr/>
            </a:pPr>
            <a:r>
              <a:rPr lang="en-US" altLang="en-US" sz="1200" b="1" dirty="0">
                <a:solidFill>
                  <a:srgbClr val="0000FF"/>
                </a:solidFill>
              </a:rPr>
              <a:t>	</a:t>
            </a:r>
            <a:r>
              <a:rPr lang="en-US" altLang="en-US" sz="1200" dirty="0">
                <a:solidFill>
                  <a:srgbClr val="0000FF"/>
                </a:solidFill>
              </a:rPr>
              <a:t>2) </a:t>
            </a:r>
            <a:r>
              <a:rPr lang="en-US" altLang="en-US" sz="1200" b="1" dirty="0">
                <a:solidFill>
                  <a:srgbClr val="0000FF"/>
                </a:solidFill>
              </a:rPr>
              <a:t>Thiel-Behnke-Hornhautdystrophie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27651" name="Slide Number Placeholder 1">
            <a:extLst>
              <a:ext uri="{FF2B5EF4-FFF2-40B4-BE49-F238E27FC236}">
                <a16:creationId xmlns:a16="http://schemas.microsoft.com/office/drawing/2014/main" id="{FCA602D5-2541-3151-31C8-DA9929CAFCCC}"/>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9E7FCCD1-50EE-D649-9B70-46FD0BFF26C1}" type="slidenum">
              <a:rPr lang="en-US" altLang="en-US" sz="1000" smtClean="0"/>
              <a:t>24</a:t>
            </a:fld>
            <a:endParaRPr lang="en-US" altLang="en-US" sz="1000"/>
          </a:p>
        </p:txBody>
      </p:sp>
      <p:sp>
        <p:nvSpPr>
          <p:cNvPr id="27652" name="TextBox 2">
            <a:extLst>
              <a:ext uri="{FF2B5EF4-FFF2-40B4-BE49-F238E27FC236}">
                <a16:creationId xmlns:a16="http://schemas.microsoft.com/office/drawing/2014/main" id="{953B7E51-4FA9-08F8-DB60-4D0135929CC5}"/>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ACCDCDA5-E08D-56A5-B381-783F3916B80C}"/>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87063605-C9F4-074A-6318-50C42BDE0F00}"/>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9224" name="Text Box 2">
            <a:extLst>
              <a:ext uri="{FF2B5EF4-FFF2-40B4-BE49-F238E27FC236}">
                <a16:creationId xmlns:a16="http://schemas.microsoft.com/office/drawing/2014/main" id="{F7DA64EF-CF56-2C2D-CB11-3CFB9D2AE9DE}"/>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2" name="Text Box 12">
            <a:extLst>
              <a:ext uri="{FF2B5EF4-FFF2-40B4-BE49-F238E27FC236}">
                <a16:creationId xmlns:a16="http://schemas.microsoft.com/office/drawing/2014/main" id="{48E43B54-0E03-ED7C-DD9C-1EDC80C6D640}"/>
              </a:ext>
            </a:extLst>
          </p:cNvPr>
          <p:cNvSpPr txBox="1">
            <a:spLocks noChangeArrowheads="1"/>
          </p:cNvSpPr>
          <p:nvPr/>
        </p:nvSpPr>
        <p:spPr bwMode="auto">
          <a:xfrm>
            <a:off x="457200" y="3197225"/>
            <a:ext cx="6135688" cy="584200"/>
          </a:xfrm>
          <a:prstGeom prst="rect">
            <a:avLst/>
          </a:prstGeom>
          <a:solidFill>
            <a:schemeClr val="accent1">
              <a:lumMod val="60000"/>
              <a:lumOff val="40000"/>
            </a:schemeClr>
          </a:solid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75000"/>
                  </a:schemeClr>
                </a:solidFill>
              </a:rPr>
              <a:t>Was ist das histologische Kennzeichen von </a:t>
            </a:r>
            <a:r>
              <a:rPr lang="en-US" altLang="en-US" sz="1200" i="1" dirty="0" err="1">
                <a:solidFill>
                  <a:schemeClr val="bg1">
                    <a:lumMod val="75000"/>
                  </a:schemeClr>
                </a:solidFill>
              </a:rPr>
              <a:t>Reis-Bückler </a:t>
            </a:r>
            <a:r>
              <a:rPr lang="en-US" altLang="en-US" sz="1200" i="1" dirty="0">
                <a:solidFill>
                  <a:schemeClr val="bg1">
                    <a:lumMod val="75000"/>
                  </a:schemeClr>
                </a:solidFill>
              </a:rPr>
              <a:t>und Thiel-Behnke?</a:t>
            </a:r>
          </a:p>
          <a:p>
            <a:pPr eaLnBrk="1" hangingPunct="1">
              <a:spcBef>
                <a:spcPct val="0"/>
              </a:spcBef>
              <a:buClrTx/>
              <a:buSzTx/>
              <a:buFontTx/>
              <a:buNone/>
              <a:defRPr/>
            </a:pPr>
            <a:r>
              <a:rPr lang="en-US" altLang="en-US" sz="1200" b="1" dirty="0">
                <a:solidFill>
                  <a:srgbClr val="0000FF"/>
                </a:solidFill>
              </a:rPr>
              <a:t>Zerstörung/Fragmentierung der Bowman-Schicht</a:t>
            </a:r>
          </a:p>
        </p:txBody>
      </p:sp>
      <p:sp>
        <p:nvSpPr>
          <p:cNvPr id="27657" name="TextBox 15">
            <a:extLst>
              <a:ext uri="{FF2B5EF4-FFF2-40B4-BE49-F238E27FC236}">
                <a16:creationId xmlns:a16="http://schemas.microsoft.com/office/drawing/2014/main" id="{914C684E-5924-CFD7-E853-ECBC610892E0}"/>
              </a:ext>
            </a:extLst>
          </p:cNvPr>
          <p:cNvSpPr txBox="1">
            <a:spLocks noChangeArrowheads="1"/>
          </p:cNvSpPr>
          <p:nvPr/>
        </p:nvSpPr>
        <p:spPr bwMode="auto">
          <a:xfrm>
            <a:off x="649288" y="4117975"/>
            <a:ext cx="5753100" cy="1014413"/>
          </a:xfrm>
          <a:prstGeom prst="rect">
            <a:avLst/>
          </a:prstGeom>
          <a:solidFill>
            <a:srgbClr val="009AD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solidFill>
                  <a:schemeClr val="bg1"/>
                </a:solidFill>
              </a:rPr>
              <a:t>Der Abschnitt über Hornhautdystrophien im Buch </a:t>
            </a:r>
            <a:r>
              <a:rPr lang="en-US" altLang="en-US" sz="1200">
                <a:solidFill>
                  <a:schemeClr val="bg1"/>
                </a:solidFill>
              </a:rPr>
              <a:t>„Cornea“ </a:t>
            </a:r>
            <a:r>
              <a:rPr lang="en-US" altLang="en-US" sz="1200" i="1">
                <a:solidFill>
                  <a:schemeClr val="bg1"/>
                </a:solidFill>
              </a:rPr>
              <a:t>wurde kürzlich grundlegend überarbeitet. In welcher „Kategorie der Hornhautdystrophien“ waren Reis-Bückler und Thiel-Behnke in </a:t>
            </a:r>
            <a:r>
              <a:rPr lang="en-US" altLang="en-US" sz="1200">
                <a:solidFill>
                  <a:schemeClr val="bg1"/>
                </a:solidFill>
              </a:rPr>
              <a:t>früheren </a:t>
            </a:r>
            <a:r>
              <a:rPr lang="en-US" altLang="en-US" sz="1200" i="1">
                <a:solidFill>
                  <a:schemeClr val="bg1"/>
                </a:solidFill>
              </a:rPr>
              <a:t>Ausgaben eingeordnet?</a:t>
            </a:r>
            <a:endParaRPr lang="en-US" altLang="en-US" sz="1500" i="1">
              <a:solidFill>
                <a:srgbClr val="009AD0"/>
              </a:solidFill>
            </a:endParaRPr>
          </a:p>
          <a:p>
            <a:r>
              <a:rPr lang="en-US" altLang="en-US" sz="1200">
                <a:solidFill>
                  <a:srgbClr val="009AD0"/>
                </a:solidFill>
              </a:rPr>
              <a:t>Die </a:t>
            </a:r>
            <a:r>
              <a:rPr lang="en-US" altLang="en-US" sz="1200" b="1">
                <a:solidFill>
                  <a:srgbClr val="009AD0"/>
                </a:solidFill>
              </a:rPr>
              <a:t>„Hornhautdystrophien von Bowman“</a:t>
            </a:r>
          </a:p>
        </p:txBody>
      </p:sp>
      <p:sp>
        <p:nvSpPr>
          <p:cNvPr id="14" name="Oval 13">
            <a:extLst>
              <a:ext uri="{FF2B5EF4-FFF2-40B4-BE49-F238E27FC236}">
                <a16:creationId xmlns:a16="http://schemas.microsoft.com/office/drawing/2014/main" id="{83A0385D-BEF2-7B5D-FAA3-BC299B751A59}"/>
              </a:ext>
            </a:extLst>
          </p:cNvPr>
          <p:cNvSpPr/>
          <p:nvPr/>
        </p:nvSpPr>
        <p:spPr>
          <a:xfrm>
            <a:off x="304800" y="3313113"/>
            <a:ext cx="4724400" cy="5842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4">
            <a:extLst>
              <a:ext uri="{FF2B5EF4-FFF2-40B4-BE49-F238E27FC236}">
                <a16:creationId xmlns:a16="http://schemas.microsoft.com/office/drawing/2014/main" id="{D4D402F3-FEBF-31F8-8C67-6A9CFDFC8AD1}"/>
              </a:ext>
            </a:extLst>
          </p:cNvPr>
          <p:cNvSpPr txBox="1">
            <a:spLocks noChangeArrowheads="1"/>
          </p:cNvSpPr>
          <p:nvPr/>
        </p:nvSpPr>
        <p:spPr bwMode="auto">
          <a:xfrm>
            <a:off x="762000" y="2322513"/>
            <a:ext cx="4537075"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a:t>
            </a:r>
            <a:r>
              <a:rPr lang="en-US" altLang="en-US" sz="1200" dirty="0">
                <a:solidFill>
                  <a:srgbClr val="0000FF"/>
                </a:solidFill>
              </a:rPr>
              <a:t>1) </a:t>
            </a:r>
            <a:r>
              <a:rPr lang="en-US" altLang="en-US" sz="1200" b="1" dirty="0">
                <a:solidFill>
                  <a:srgbClr val="0000FF"/>
                </a:solidFill>
              </a:rPr>
              <a:t>Hornhautdystrophie </a:t>
            </a:r>
            <a:r>
              <a:rPr lang="en-US" altLang="en-US" sz="1200" b="1" dirty="0" err="1">
                <a:solidFill>
                  <a:srgbClr val="0000FF"/>
                </a:solidFill>
              </a:rPr>
              <a:t>nach Reis-Bückler</a:t>
            </a:r>
            <a:r>
              <a:rPr lang="en-US" altLang="en-US" sz="1200" b="1" dirty="0">
                <a:solidFill>
                  <a:srgbClr val="0000FF"/>
                </a:solidFill>
              </a:rPr>
              <a:t> </a:t>
            </a:r>
          </a:p>
          <a:p>
            <a:pPr eaLnBrk="1" hangingPunct="1">
              <a:spcBef>
                <a:spcPct val="0"/>
              </a:spcBef>
              <a:buClrTx/>
              <a:buSzTx/>
              <a:buFontTx/>
              <a:buNone/>
              <a:defRPr/>
            </a:pPr>
            <a:r>
              <a:rPr lang="en-US" altLang="en-US" sz="1200" b="1" dirty="0">
                <a:solidFill>
                  <a:srgbClr val="0000FF"/>
                </a:solidFill>
              </a:rPr>
              <a:t>	</a:t>
            </a:r>
            <a:r>
              <a:rPr lang="en-US" altLang="en-US" sz="1200" dirty="0">
                <a:solidFill>
                  <a:srgbClr val="0000FF"/>
                </a:solidFill>
              </a:rPr>
              <a:t>2) </a:t>
            </a:r>
            <a:r>
              <a:rPr lang="en-US" altLang="en-US" sz="1200" b="1" dirty="0">
                <a:solidFill>
                  <a:srgbClr val="0000FF"/>
                </a:solidFill>
              </a:rPr>
              <a:t>Thiel-Behnke-Hornhautdystrophie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28675" name="Slide Number Placeholder 1">
            <a:extLst>
              <a:ext uri="{FF2B5EF4-FFF2-40B4-BE49-F238E27FC236}">
                <a16:creationId xmlns:a16="http://schemas.microsoft.com/office/drawing/2014/main" id="{DB7A4A3B-71C8-037F-8E78-73B5AAB0E36C}"/>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8734B197-C543-934F-9BF2-C12CE65D1067}" type="slidenum">
              <a:rPr lang="en-US" altLang="en-US" sz="1000" smtClean="0"/>
              <a:t>25</a:t>
            </a:fld>
            <a:endParaRPr lang="en-US" altLang="en-US" sz="1000"/>
          </a:p>
        </p:txBody>
      </p:sp>
      <p:sp>
        <p:nvSpPr>
          <p:cNvPr id="28676" name="TextBox 2">
            <a:extLst>
              <a:ext uri="{FF2B5EF4-FFF2-40B4-BE49-F238E27FC236}">
                <a16:creationId xmlns:a16="http://schemas.microsoft.com/office/drawing/2014/main" id="{439A92D1-417D-D348-E538-5DECE3EBA30C}"/>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714EB72A-E06B-9AC2-7EF2-A96F8765938C}"/>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1A284CC4-4736-425A-254D-2FB3C2CE6ACE}"/>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9224" name="Text Box 2">
            <a:extLst>
              <a:ext uri="{FF2B5EF4-FFF2-40B4-BE49-F238E27FC236}">
                <a16:creationId xmlns:a16="http://schemas.microsoft.com/office/drawing/2014/main" id="{6238BE06-5919-E1DD-1E98-6A2937303EA5}"/>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2" name="Text Box 12">
            <a:extLst>
              <a:ext uri="{FF2B5EF4-FFF2-40B4-BE49-F238E27FC236}">
                <a16:creationId xmlns:a16="http://schemas.microsoft.com/office/drawing/2014/main" id="{6C4AD54F-0675-F69F-594A-D6587015538E}"/>
              </a:ext>
            </a:extLst>
          </p:cNvPr>
          <p:cNvSpPr txBox="1">
            <a:spLocks noChangeArrowheads="1"/>
          </p:cNvSpPr>
          <p:nvPr/>
        </p:nvSpPr>
        <p:spPr bwMode="auto">
          <a:xfrm>
            <a:off x="457200" y="3197225"/>
            <a:ext cx="6135688" cy="584200"/>
          </a:xfrm>
          <a:prstGeom prst="rect">
            <a:avLst/>
          </a:prstGeom>
          <a:solidFill>
            <a:schemeClr val="accent1">
              <a:lumMod val="60000"/>
              <a:lumOff val="40000"/>
            </a:schemeClr>
          </a:solid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i="1" dirty="0">
                <a:solidFill>
                  <a:schemeClr val="bg1">
                    <a:lumMod val="75000"/>
                  </a:schemeClr>
                </a:solidFill>
              </a:rPr>
              <a:t>Was ist das histologische Kennzeichen von </a:t>
            </a:r>
            <a:r>
              <a:rPr lang="en-US" altLang="en-US" sz="1200" i="1" dirty="0" err="1">
                <a:solidFill>
                  <a:schemeClr val="bg1">
                    <a:lumMod val="75000"/>
                  </a:schemeClr>
                </a:solidFill>
              </a:rPr>
              <a:t>Reis-Bückler </a:t>
            </a:r>
            <a:r>
              <a:rPr lang="en-US" altLang="en-US" sz="1200" i="1" dirty="0">
                <a:solidFill>
                  <a:schemeClr val="bg1">
                    <a:lumMod val="75000"/>
                  </a:schemeClr>
                </a:solidFill>
              </a:rPr>
              <a:t>und Thiel-Behnke?</a:t>
            </a:r>
          </a:p>
          <a:p>
            <a:pPr eaLnBrk="1" hangingPunct="1">
              <a:spcBef>
                <a:spcPct val="0"/>
              </a:spcBef>
              <a:buClrTx/>
              <a:buSzTx/>
              <a:buFontTx/>
              <a:buNone/>
              <a:defRPr/>
            </a:pPr>
            <a:r>
              <a:rPr lang="en-US" altLang="en-US" sz="1200" b="1" dirty="0">
                <a:solidFill>
                  <a:srgbClr val="0000FF"/>
                </a:solidFill>
              </a:rPr>
              <a:t>Zerstörung/Fragmentierung der Bowman-Schicht</a:t>
            </a:r>
          </a:p>
        </p:txBody>
      </p:sp>
      <p:sp>
        <p:nvSpPr>
          <p:cNvPr id="28681" name="TextBox 15">
            <a:extLst>
              <a:ext uri="{FF2B5EF4-FFF2-40B4-BE49-F238E27FC236}">
                <a16:creationId xmlns:a16="http://schemas.microsoft.com/office/drawing/2014/main" id="{58AE1B9E-2AA5-0D30-10B1-E23AD8703C72}"/>
              </a:ext>
            </a:extLst>
          </p:cNvPr>
          <p:cNvSpPr txBox="1">
            <a:spLocks noChangeArrowheads="1"/>
          </p:cNvSpPr>
          <p:nvPr/>
        </p:nvSpPr>
        <p:spPr bwMode="auto">
          <a:xfrm>
            <a:off x="649288" y="4117975"/>
            <a:ext cx="5753100" cy="1014413"/>
          </a:xfrm>
          <a:prstGeom prst="rect">
            <a:avLst/>
          </a:prstGeom>
          <a:solidFill>
            <a:srgbClr val="009AD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solidFill>
                  <a:schemeClr val="bg1"/>
                </a:solidFill>
              </a:rPr>
              <a:t>Der Abschnitt über Hornhautdystrophien im Buch </a:t>
            </a:r>
            <a:r>
              <a:rPr lang="en-US" altLang="en-US" sz="1200">
                <a:solidFill>
                  <a:schemeClr val="bg1"/>
                </a:solidFill>
              </a:rPr>
              <a:t>„Cornea“ </a:t>
            </a:r>
            <a:r>
              <a:rPr lang="en-US" altLang="en-US" sz="1200" i="1">
                <a:solidFill>
                  <a:schemeClr val="bg1"/>
                </a:solidFill>
              </a:rPr>
              <a:t>wurde kürzlich grundlegend überarbeitet. In welcher „Kategorie der Hornhautdystrophien“ waren Reis-Bückler und Thiel-Behnke in </a:t>
            </a:r>
            <a:r>
              <a:rPr lang="en-US" altLang="en-US" sz="1200">
                <a:solidFill>
                  <a:schemeClr val="bg1"/>
                </a:solidFill>
              </a:rPr>
              <a:t>früheren </a:t>
            </a:r>
            <a:r>
              <a:rPr lang="en-US" altLang="en-US" sz="1200" i="1">
                <a:solidFill>
                  <a:schemeClr val="bg1"/>
                </a:solidFill>
              </a:rPr>
              <a:t>Ausgaben eingeordnet?</a:t>
            </a:r>
          </a:p>
          <a:p>
            <a:r>
              <a:rPr lang="en-US" altLang="en-US" sz="1200">
                <a:solidFill>
                  <a:schemeClr val="bg1"/>
                </a:solidFill>
              </a:rPr>
              <a:t>Die </a:t>
            </a:r>
            <a:r>
              <a:rPr lang="en-US" altLang="en-US" sz="1200" b="1">
                <a:solidFill>
                  <a:schemeClr val="bg1"/>
                </a:solidFill>
              </a:rPr>
              <a:t>„Hornhautdystrophien von Bowman“</a:t>
            </a:r>
          </a:p>
        </p:txBody>
      </p:sp>
      <p:sp>
        <p:nvSpPr>
          <p:cNvPr id="14" name="Oval 13">
            <a:extLst>
              <a:ext uri="{FF2B5EF4-FFF2-40B4-BE49-F238E27FC236}">
                <a16:creationId xmlns:a16="http://schemas.microsoft.com/office/drawing/2014/main" id="{54D64AA7-8114-392C-35A3-F2278EDEE983}"/>
              </a:ext>
            </a:extLst>
          </p:cNvPr>
          <p:cNvSpPr/>
          <p:nvPr/>
        </p:nvSpPr>
        <p:spPr>
          <a:xfrm>
            <a:off x="304800" y="3313113"/>
            <a:ext cx="4724400" cy="584200"/>
          </a:xfrm>
          <a:prstGeom prst="ellipse">
            <a:avLst/>
          </a:prstGeom>
          <a:noFill/>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4">
            <a:extLst>
              <a:ext uri="{FF2B5EF4-FFF2-40B4-BE49-F238E27FC236}">
                <a16:creationId xmlns:a16="http://schemas.microsoft.com/office/drawing/2014/main" id="{B924AB5E-BE6E-04E0-3196-8743535BE209}"/>
              </a:ext>
            </a:extLst>
          </p:cNvPr>
          <p:cNvSpPr txBox="1">
            <a:spLocks noChangeArrowheads="1"/>
          </p:cNvSpPr>
          <p:nvPr/>
        </p:nvSpPr>
        <p:spPr bwMode="auto">
          <a:xfrm>
            <a:off x="762000" y="2322513"/>
            <a:ext cx="4662488"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 </a:t>
            </a:r>
          </a:p>
        </p:txBody>
      </p:sp>
      <p:sp>
        <p:nvSpPr>
          <p:cNvPr id="29699" name="Slide Number Placeholder 1">
            <a:extLst>
              <a:ext uri="{FF2B5EF4-FFF2-40B4-BE49-F238E27FC236}">
                <a16:creationId xmlns:a16="http://schemas.microsoft.com/office/drawing/2014/main" id="{C1A7960F-F44C-196D-7D28-7B891AB4FFBF}"/>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BAABE6A2-30C3-1345-A14F-59ABF4D15B6E}" type="slidenum">
              <a:rPr lang="en-US" altLang="en-US" sz="1000" smtClean="0"/>
              <a:t>26</a:t>
            </a:fld>
            <a:endParaRPr lang="en-US" altLang="en-US" sz="1000"/>
          </a:p>
        </p:txBody>
      </p:sp>
      <p:sp>
        <p:nvSpPr>
          <p:cNvPr id="29700" name="TextBox 2">
            <a:extLst>
              <a:ext uri="{FF2B5EF4-FFF2-40B4-BE49-F238E27FC236}">
                <a16:creationId xmlns:a16="http://schemas.microsoft.com/office/drawing/2014/main" id="{74E40B8D-44C9-FF94-E0F3-E53BA89AFA15}"/>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9617E912-E326-C2BB-C598-CD3F52462EC5}"/>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FCCE4882-169E-D6D0-901F-D0A3510EEBF3}"/>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9224" name="Text Box 2">
            <a:extLst>
              <a:ext uri="{FF2B5EF4-FFF2-40B4-BE49-F238E27FC236}">
                <a16:creationId xmlns:a16="http://schemas.microsoft.com/office/drawing/2014/main" id="{00DFB498-CA43-194E-33EE-0147C7705E9A}"/>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2" name="Right Brace 1">
            <a:extLst>
              <a:ext uri="{FF2B5EF4-FFF2-40B4-BE49-F238E27FC236}">
                <a16:creationId xmlns:a16="http://schemas.microsoft.com/office/drawing/2014/main" id="{F042945D-5B15-2B70-533A-DAB8A9816E34}"/>
              </a:ext>
            </a:extLst>
          </p:cNvPr>
          <p:cNvSpPr/>
          <p:nvPr/>
        </p:nvSpPr>
        <p:spPr>
          <a:xfrm>
            <a:off x="4473575" y="2600325"/>
            <a:ext cx="327025" cy="447675"/>
          </a:xfrm>
          <a:prstGeom prst="righ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0" name="Right Brace 9">
            <a:extLst>
              <a:ext uri="{FF2B5EF4-FFF2-40B4-BE49-F238E27FC236}">
                <a16:creationId xmlns:a16="http://schemas.microsoft.com/office/drawing/2014/main" id="{0EDD6D33-443D-76BB-3123-A13643D4746B}"/>
              </a:ext>
            </a:extLst>
          </p:cNvPr>
          <p:cNvSpPr/>
          <p:nvPr/>
        </p:nvSpPr>
        <p:spPr>
          <a:xfrm>
            <a:off x="5235575" y="2978457"/>
            <a:ext cx="327025" cy="457200"/>
          </a:xfrm>
          <a:prstGeom prst="righ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11" name="Right Brace 10">
            <a:extLst>
              <a:ext uri="{FF2B5EF4-FFF2-40B4-BE49-F238E27FC236}">
                <a16:creationId xmlns:a16="http://schemas.microsoft.com/office/drawing/2014/main" id="{389284DA-DD8C-6CBF-34F5-77CDBCFF5DA7}"/>
              </a:ext>
            </a:extLst>
          </p:cNvPr>
          <p:cNvSpPr/>
          <p:nvPr/>
        </p:nvSpPr>
        <p:spPr>
          <a:xfrm>
            <a:off x="3814763" y="3377358"/>
            <a:ext cx="327025" cy="457200"/>
          </a:xfrm>
          <a:prstGeom prst="righ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29707" name="TextBox 2">
            <a:extLst>
              <a:ext uri="{FF2B5EF4-FFF2-40B4-BE49-F238E27FC236}">
                <a16:creationId xmlns:a16="http://schemas.microsoft.com/office/drawing/2014/main" id="{3DD60FD6-40F1-F12F-D060-49E5FFA02023}"/>
              </a:ext>
            </a:extLst>
          </p:cNvPr>
          <p:cNvSpPr txBox="1">
            <a:spLocks noChangeArrowheads="1"/>
          </p:cNvSpPr>
          <p:nvPr/>
        </p:nvSpPr>
        <p:spPr bwMode="auto">
          <a:xfrm>
            <a:off x="4821238" y="2562225"/>
            <a:ext cx="24415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Diese beiden betreffen in erster Linie die Bowman-Membran</a:t>
            </a:r>
          </a:p>
        </p:txBody>
      </p:sp>
      <p:sp>
        <p:nvSpPr>
          <p:cNvPr id="29708" name="TextBox 12">
            <a:extLst>
              <a:ext uri="{FF2B5EF4-FFF2-40B4-BE49-F238E27FC236}">
                <a16:creationId xmlns:a16="http://schemas.microsoft.com/office/drawing/2014/main" id="{5EC39116-571D-43CC-9F9D-049DA3B84992}"/>
              </a:ext>
            </a:extLst>
          </p:cNvPr>
          <p:cNvSpPr txBox="1">
            <a:spLocks noChangeArrowheads="1"/>
          </p:cNvSpPr>
          <p:nvPr/>
        </p:nvSpPr>
        <p:spPr bwMode="auto">
          <a:xfrm>
            <a:off x="5635625" y="3094116"/>
            <a:ext cx="2441575" cy="21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t>Es </a:t>
            </a:r>
            <a:r>
              <a:rPr lang="en-US" altLang="en-US" sz="1200" i="1" dirty="0" err="1"/>
              <a:t>gibt</a:t>
            </a:r>
            <a:r>
              <a:rPr lang="en-US" altLang="en-US" sz="1200" i="1" dirty="0"/>
              <a:t> </a:t>
            </a:r>
            <a:r>
              <a:rPr lang="en-US" altLang="en-US" sz="1200" i="1" dirty="0" err="1"/>
              <a:t>zwei</a:t>
            </a:r>
            <a:r>
              <a:rPr lang="en-US" altLang="en-US" sz="1200" i="1" dirty="0"/>
              <a:t> „</a:t>
            </a:r>
            <a:r>
              <a:rPr lang="en-US" altLang="en-US" sz="1200" i="1" dirty="0" err="1"/>
              <a:t>Gittrige</a:t>
            </a:r>
            <a:r>
              <a:rPr lang="en-US" altLang="en-US" sz="1200" i="1" dirty="0"/>
              <a:t>“-</a:t>
            </a:r>
            <a:r>
              <a:rPr lang="en-US" altLang="en-US" sz="1200" i="1" dirty="0" err="1"/>
              <a:t>Typen</a:t>
            </a:r>
            <a:endParaRPr lang="en-US" altLang="en-US" sz="1200" i="1" dirty="0"/>
          </a:p>
        </p:txBody>
      </p:sp>
      <p:sp>
        <p:nvSpPr>
          <p:cNvPr id="29709" name="TextBox 13">
            <a:extLst>
              <a:ext uri="{FF2B5EF4-FFF2-40B4-BE49-F238E27FC236}">
                <a16:creationId xmlns:a16="http://schemas.microsoft.com/office/drawing/2014/main" id="{6F70EF45-4280-F94F-35EC-B888D1002F26}"/>
              </a:ext>
            </a:extLst>
          </p:cNvPr>
          <p:cNvSpPr txBox="1">
            <a:spLocks noChangeArrowheads="1"/>
          </p:cNvSpPr>
          <p:nvPr/>
        </p:nvSpPr>
        <p:spPr bwMode="auto">
          <a:xfrm>
            <a:off x="4387056" y="3461514"/>
            <a:ext cx="2616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err="1"/>
              <a:t>Zwei</a:t>
            </a:r>
            <a:r>
              <a:rPr lang="en-US" altLang="en-US" sz="1200" i="1" dirty="0"/>
              <a:t> </a:t>
            </a:r>
            <a:r>
              <a:rPr lang="en-US" altLang="en-US" sz="1200" i="1" dirty="0" err="1"/>
              <a:t>davon</a:t>
            </a:r>
            <a:r>
              <a:rPr lang="en-US" altLang="en-US" sz="1200" i="1" dirty="0"/>
              <a:t> </a:t>
            </a:r>
            <a:r>
              <a:rPr lang="en-US" altLang="en-US" sz="1200" i="1" dirty="0" err="1"/>
              <a:t>sind</a:t>
            </a:r>
            <a:r>
              <a:rPr lang="en-US" altLang="en-US" sz="1200" i="1" dirty="0"/>
              <a:t> „</a:t>
            </a:r>
            <a:r>
              <a:rPr lang="en-US" altLang="en-US" sz="1200" i="1" dirty="0" err="1"/>
              <a:t>granuläre</a:t>
            </a:r>
            <a:r>
              <a:rPr lang="en-US" altLang="en-US" sz="1200" i="1" dirty="0"/>
              <a:t>“ </a:t>
            </a:r>
            <a:r>
              <a:rPr lang="en-US" altLang="en-US" sz="1200" i="1" dirty="0" err="1"/>
              <a:t>Formen</a:t>
            </a:r>
            <a:endParaRPr lang="en-US" altLang="en-US" sz="1200" i="1" dirty="0"/>
          </a:p>
        </p:txBody>
      </p:sp>
      <p:sp>
        <p:nvSpPr>
          <p:cNvPr id="16" name="TextBox 15">
            <a:extLst>
              <a:ext uri="{FF2B5EF4-FFF2-40B4-BE49-F238E27FC236}">
                <a16:creationId xmlns:a16="http://schemas.microsoft.com/office/drawing/2014/main" id="{C662395A-2024-ECA8-BE18-C49694BB1D18}"/>
              </a:ext>
            </a:extLst>
          </p:cNvPr>
          <p:cNvSpPr txBox="1"/>
          <p:nvPr/>
        </p:nvSpPr>
        <p:spPr>
          <a:xfrm>
            <a:off x="1524000" y="4052888"/>
            <a:ext cx="5664200" cy="579646"/>
          </a:xfrm>
          <a:prstGeom prst="rect">
            <a:avLst/>
          </a:prstGeom>
          <a:solidFill>
            <a:schemeClr val="tx2">
              <a:lumMod val="20000"/>
              <a:lumOff val="80000"/>
            </a:schemeClr>
          </a:solidFill>
        </p:spPr>
        <p:txBody>
          <a:bodyPr wrap="square" lIns="25400" tIns="12700" rIns="25400" bIns="12700">
            <a:spAutoFit/>
          </a:bodyPr>
          <a:lstStyle/>
          <a:p>
            <a:pPr>
              <a:defRPr/>
            </a:pPr>
            <a:r>
              <a:rPr lang="en-US" sz="1200" i="1" dirty="0">
                <a:effectLst>
                  <a:outerShdw blurRad="38100" dist="38100" dir="2700000" algn="tl">
                    <a:srgbClr val="000000">
                      <a:alpha val="43137"/>
                    </a:srgbClr>
                  </a:outerShdw>
                </a:effectLst>
              </a:rPr>
              <a:t>Um sich diese besser merken zu können, stellen Sie sich die TGFBI-Dystrophien als </a:t>
            </a:r>
            <a:r>
              <a:rPr lang="en-US" sz="1200" i="1" u="sng" dirty="0">
                <a:effectLst>
                  <a:outerShdw blurRad="38100" dist="38100" dir="2700000" algn="tl">
                    <a:srgbClr val="000000">
                      <a:alpha val="43137"/>
                    </a:srgbClr>
                  </a:outerShdw>
                </a:effectLst>
              </a:rPr>
              <a:t>drei Paare von Erkrankungen </a:t>
            </a:r>
            <a:r>
              <a:rPr lang="en-US" sz="1200" i="1" dirty="0">
                <a:effectLst>
                  <a:outerShdw blurRad="38100" dist="38100" dir="2700000" algn="tl">
                    <a:srgbClr val="000000">
                      <a:alpha val="43137"/>
                    </a:srgbClr>
                  </a:outerShdw>
                </a:effectLst>
              </a:rPr>
              <a:t>vor: zwei Bowman-Dystrophien, </a:t>
            </a:r>
            <a:r>
              <a:rPr lang="en-US" sz="1200" i="1" dirty="0" err="1">
                <a:effectLst>
                  <a:outerShdw blurRad="38100" dist="38100" dir="2700000" algn="tl">
                    <a:srgbClr val="000000">
                      <a:alpha val="43137"/>
                    </a:srgbClr>
                  </a:outerShdw>
                </a:effectLst>
              </a:rPr>
              <a:t>zwei</a:t>
            </a:r>
            <a:r>
              <a:rPr lang="en-US" sz="1200" i="1" dirty="0">
                <a:effectLst>
                  <a:outerShdw blurRad="38100" dist="38100" dir="2700000" algn="tl">
                    <a:srgbClr val="000000">
                      <a:alpha val="43137"/>
                    </a:srgbClr>
                  </a:outerShdw>
                </a:effectLst>
              </a:rPr>
              <a:t> </a:t>
            </a:r>
            <a:r>
              <a:rPr lang="en-US" sz="1200" i="1" dirty="0" err="1">
                <a:effectLst>
                  <a:outerShdw blurRad="38100" dist="38100" dir="2700000" algn="tl">
                    <a:srgbClr val="000000">
                      <a:alpha val="43137"/>
                    </a:srgbClr>
                  </a:outerShdw>
                </a:effectLst>
              </a:rPr>
              <a:t>Gittrige-Dystrophien</a:t>
            </a:r>
            <a:r>
              <a:rPr lang="en-US" sz="1200" i="1" dirty="0">
                <a:effectLst>
                  <a:outerShdw blurRad="38100" dist="38100" dir="2700000" algn="tl">
                    <a:srgbClr val="000000">
                      <a:alpha val="43137"/>
                    </a:srgbClr>
                  </a:outerShdw>
                </a:effectLst>
              </a:rPr>
              <a:t> und zwei </a:t>
            </a:r>
            <a:r>
              <a:rPr lang="en-US" sz="1200" b="1" dirty="0">
                <a:effectLst>
                  <a:outerShdw blurRad="38100" dist="38100" dir="2700000" algn="tl">
                    <a:srgbClr val="000000">
                      <a:alpha val="43137"/>
                    </a:srgbClr>
                  </a:outerShdw>
                </a:effectLst>
              </a:rPr>
              <a:t>granuläre </a:t>
            </a:r>
            <a:r>
              <a:rPr lang="en-US" sz="1200" i="1" dirty="0">
                <a:effectLst>
                  <a:outerShdw blurRad="38100" dist="38100" dir="2700000" algn="tl">
                    <a:srgbClr val="000000">
                      <a:alpha val="43137"/>
                    </a:srgbClr>
                  </a:outerShdw>
                </a:effectLst>
              </a:rPr>
              <a:t>Dystrophien</a:t>
            </a:r>
          </a:p>
        </p:txBody>
      </p:sp>
      <p:sp>
        <p:nvSpPr>
          <p:cNvPr id="3" name="Freeform: Shape 2">
            <a:extLst>
              <a:ext uri="{FF2B5EF4-FFF2-40B4-BE49-F238E27FC236}">
                <a16:creationId xmlns:a16="http://schemas.microsoft.com/office/drawing/2014/main" id="{1ACB69F5-C77F-3541-F239-13B7D0DB366A}"/>
              </a:ext>
            </a:extLst>
          </p:cNvPr>
          <p:cNvSpPr/>
          <p:nvPr/>
        </p:nvSpPr>
        <p:spPr>
          <a:xfrm>
            <a:off x="5600700" y="3689350"/>
            <a:ext cx="2138363" cy="806450"/>
          </a:xfrm>
          <a:custGeom>
            <a:avLst/>
            <a:gdLst>
              <a:gd name="connsiteX0" fmla="*/ 1205947 w 1818294"/>
              <a:gd name="connsiteY0" fmla="*/ 347120 h 347120"/>
              <a:gd name="connsiteX1" fmla="*/ 1762539 w 1818294"/>
              <a:gd name="connsiteY1" fmla="*/ 42320 h 347120"/>
              <a:gd name="connsiteX2" fmla="*/ 0 w 1818294"/>
              <a:gd name="connsiteY2" fmla="*/ 2564 h 347120"/>
              <a:gd name="connsiteX3" fmla="*/ 0 w 1818294"/>
              <a:gd name="connsiteY3" fmla="*/ 2564 h 347120"/>
            </a:gdLst>
            <a:ahLst/>
            <a:cxnLst>
              <a:cxn ang="0">
                <a:pos x="connsiteX0" y="connsiteY0"/>
              </a:cxn>
              <a:cxn ang="0">
                <a:pos x="connsiteX1" y="connsiteY1"/>
              </a:cxn>
              <a:cxn ang="0">
                <a:pos x="connsiteX2" y="connsiteY2"/>
              </a:cxn>
              <a:cxn ang="0">
                <a:pos x="connsiteX3" y="connsiteY3"/>
              </a:cxn>
            </a:cxnLst>
            <a:rect l="l" t="t" r="r" b="b"/>
            <a:pathLst>
              <a:path w="1818294" h="347120">
                <a:moveTo>
                  <a:pt x="1205947" y="347120"/>
                </a:moveTo>
                <a:cubicBezTo>
                  <a:pt x="1584738" y="223433"/>
                  <a:pt x="1963530" y="99746"/>
                  <a:pt x="1762539" y="42320"/>
                </a:cubicBezTo>
                <a:cubicBezTo>
                  <a:pt x="1561548" y="-15106"/>
                  <a:pt x="0" y="2564"/>
                  <a:pt x="0" y="2564"/>
                </a:cubicBezTo>
                <a:lnTo>
                  <a:pt x="0" y="2564"/>
                </a:lnTo>
              </a:path>
            </a:pathLst>
          </a:custGeom>
          <a:ln>
            <a:tailEnd type="triangle"/>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4" name="Freeform: Shape 3">
            <a:extLst>
              <a:ext uri="{FF2B5EF4-FFF2-40B4-BE49-F238E27FC236}">
                <a16:creationId xmlns:a16="http://schemas.microsoft.com/office/drawing/2014/main" id="{53F3E14F-EAB2-038F-9250-A45619B10259}"/>
              </a:ext>
            </a:extLst>
          </p:cNvPr>
          <p:cNvSpPr/>
          <p:nvPr/>
        </p:nvSpPr>
        <p:spPr>
          <a:xfrm>
            <a:off x="7062788" y="2816225"/>
            <a:ext cx="1471612" cy="1655763"/>
          </a:xfrm>
          <a:custGeom>
            <a:avLst/>
            <a:gdLst>
              <a:gd name="connsiteX0" fmla="*/ 0 w 1472039"/>
              <a:gd name="connsiteY0" fmla="*/ 1656522 h 1656522"/>
              <a:gd name="connsiteX1" fmla="*/ 1470991 w 1472039"/>
              <a:gd name="connsiteY1" fmla="*/ 463826 h 1656522"/>
              <a:gd name="connsiteX2" fmla="*/ 185530 w 1472039"/>
              <a:gd name="connsiteY2" fmla="*/ 0 h 1656522"/>
            </a:gdLst>
            <a:ahLst/>
            <a:cxnLst>
              <a:cxn ang="0">
                <a:pos x="connsiteX0" y="connsiteY0"/>
              </a:cxn>
              <a:cxn ang="0">
                <a:pos x="connsiteX1" y="connsiteY1"/>
              </a:cxn>
              <a:cxn ang="0">
                <a:pos x="connsiteX2" y="connsiteY2"/>
              </a:cxn>
            </a:cxnLst>
            <a:rect l="l" t="t" r="r" b="b"/>
            <a:pathLst>
              <a:path w="1472039" h="1656522">
                <a:moveTo>
                  <a:pt x="0" y="1656522"/>
                </a:moveTo>
                <a:cubicBezTo>
                  <a:pt x="720034" y="1198217"/>
                  <a:pt x="1440069" y="739913"/>
                  <a:pt x="1470991" y="463826"/>
                </a:cubicBezTo>
                <a:cubicBezTo>
                  <a:pt x="1501913" y="187739"/>
                  <a:pt x="843721" y="93869"/>
                  <a:pt x="185530" y="0"/>
                </a:cubicBezTo>
              </a:path>
            </a:pathLst>
          </a:custGeom>
          <a:ln>
            <a:tailEnd type="triangle"/>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5" name="Freeform: Shape 4">
            <a:extLst>
              <a:ext uri="{FF2B5EF4-FFF2-40B4-BE49-F238E27FC236}">
                <a16:creationId xmlns:a16="http://schemas.microsoft.com/office/drawing/2014/main" id="{9EC123C6-8B61-790F-5D24-F797222855CE}"/>
              </a:ext>
            </a:extLst>
          </p:cNvPr>
          <p:cNvSpPr/>
          <p:nvPr/>
        </p:nvSpPr>
        <p:spPr>
          <a:xfrm>
            <a:off x="7023100" y="3270250"/>
            <a:ext cx="1552575" cy="1209675"/>
          </a:xfrm>
          <a:custGeom>
            <a:avLst/>
            <a:gdLst>
              <a:gd name="connsiteX0" fmla="*/ 0 w 1552204"/>
              <a:gd name="connsiteY0" fmla="*/ 1208923 h 1208923"/>
              <a:gd name="connsiteX1" fmla="*/ 1537252 w 1552204"/>
              <a:gd name="connsiteY1" fmla="*/ 188505 h 1208923"/>
              <a:gd name="connsiteX2" fmla="*/ 649357 w 1552204"/>
              <a:gd name="connsiteY2" fmla="*/ 2975 h 1208923"/>
            </a:gdLst>
            <a:ahLst/>
            <a:cxnLst>
              <a:cxn ang="0">
                <a:pos x="connsiteX0" y="connsiteY0"/>
              </a:cxn>
              <a:cxn ang="0">
                <a:pos x="connsiteX1" y="connsiteY1"/>
              </a:cxn>
              <a:cxn ang="0">
                <a:pos x="connsiteX2" y="connsiteY2"/>
              </a:cxn>
            </a:cxnLst>
            <a:rect l="l" t="t" r="r" b="b"/>
            <a:pathLst>
              <a:path w="1552204" h="1208923">
                <a:moveTo>
                  <a:pt x="0" y="1208923"/>
                </a:moveTo>
                <a:cubicBezTo>
                  <a:pt x="714513" y="799209"/>
                  <a:pt x="1429026" y="389496"/>
                  <a:pt x="1537252" y="188505"/>
                </a:cubicBezTo>
                <a:cubicBezTo>
                  <a:pt x="1645478" y="-12486"/>
                  <a:pt x="1147417" y="-4756"/>
                  <a:pt x="649357" y="2975"/>
                </a:cubicBezTo>
              </a:path>
            </a:pathLst>
          </a:custGeom>
          <a:ln>
            <a:tailEnd type="triangle"/>
          </a:ln>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a:extLst>
              <a:ext uri="{FF2B5EF4-FFF2-40B4-BE49-F238E27FC236}">
                <a16:creationId xmlns:a16="http://schemas.microsoft.com/office/drawing/2014/main" id="{F7F50D50-AE15-2BFB-4D93-DC174A337CC9}"/>
              </a:ext>
            </a:extLst>
          </p:cNvPr>
          <p:cNvSpPr txBox="1">
            <a:spLocks noChangeArrowheads="1"/>
          </p:cNvSpPr>
          <p:nvPr/>
        </p:nvSpPr>
        <p:spPr bwMode="auto">
          <a:xfrm>
            <a:off x="762000" y="2322513"/>
            <a:ext cx="4537075"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1) Hornhautdystrophie </a:t>
            </a:r>
            <a:r>
              <a:rPr lang="en-US" altLang="en-US" sz="1200" dirty="0" err="1">
                <a:solidFill>
                  <a:schemeClr val="bg1">
                    <a:lumMod val="75000"/>
                  </a:schemeClr>
                </a:solidFill>
              </a:rPr>
              <a:t>nach Reis-Bückler</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2) Thiel-Behnke-Hornhautdystrophie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t>	5) </a:t>
            </a:r>
            <a:r>
              <a:rPr lang="en-US" altLang="en-US" sz="1200" dirty="0">
                <a:solidFill>
                  <a:srgbClr val="0000FF"/>
                </a:solidFill>
              </a:rPr>
              <a:t>Granuläre Dystrophie Typ 1</a:t>
            </a:r>
          </a:p>
          <a:p>
            <a:pPr eaLnBrk="1" hangingPunct="1">
              <a:spcBef>
                <a:spcPct val="0"/>
              </a:spcBef>
              <a:buClrTx/>
              <a:buSzTx/>
              <a:buFontTx/>
              <a:buNone/>
              <a:defRPr/>
            </a:pPr>
            <a:r>
              <a:rPr lang="en-US" altLang="en-US" sz="1200" dirty="0"/>
              <a:t>	6) </a:t>
            </a:r>
            <a:r>
              <a:rPr lang="en-US" altLang="en-US" sz="1200" dirty="0" err="1">
                <a:solidFill>
                  <a:srgbClr val="0000FF"/>
                </a:solidFill>
              </a:rPr>
              <a:t>Granuläre</a:t>
            </a:r>
            <a:r>
              <a:rPr lang="en-US" altLang="en-US" sz="1200" dirty="0">
                <a:solidFill>
                  <a:srgbClr val="0000FF"/>
                </a:solidFill>
              </a:rPr>
              <a:t> Typ 2 </a:t>
            </a:r>
          </a:p>
        </p:txBody>
      </p:sp>
      <p:sp>
        <p:nvSpPr>
          <p:cNvPr id="30723" name="Slide Number Placeholder 1">
            <a:extLst>
              <a:ext uri="{FF2B5EF4-FFF2-40B4-BE49-F238E27FC236}">
                <a16:creationId xmlns:a16="http://schemas.microsoft.com/office/drawing/2014/main" id="{AE5866F7-80F4-1AA0-7216-59D635FDA3C3}"/>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EE351F73-F22E-5F47-B198-784F92765565}" type="slidenum">
              <a:rPr lang="en-US" altLang="en-US" sz="1000" smtClean="0"/>
              <a:t>27</a:t>
            </a:fld>
            <a:endParaRPr lang="en-US" altLang="en-US" sz="1000"/>
          </a:p>
        </p:txBody>
      </p:sp>
      <p:sp>
        <p:nvSpPr>
          <p:cNvPr id="30724" name="TextBox 2">
            <a:extLst>
              <a:ext uri="{FF2B5EF4-FFF2-40B4-BE49-F238E27FC236}">
                <a16:creationId xmlns:a16="http://schemas.microsoft.com/office/drawing/2014/main" id="{20BE63C3-B86E-725D-FBCB-5C9F86F206A4}"/>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C6699D3E-964E-9B21-DA95-0EB718BE966C}"/>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7E1483ED-E2DE-EA6D-7E87-09CB4331CA44}"/>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9224" name="Text Box 2">
            <a:extLst>
              <a:ext uri="{FF2B5EF4-FFF2-40B4-BE49-F238E27FC236}">
                <a16:creationId xmlns:a16="http://schemas.microsoft.com/office/drawing/2014/main" id="{DE9C46BA-F4BF-4117-6520-F802D23DBB1E}"/>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8" name="Right Brace 17">
            <a:extLst>
              <a:ext uri="{FF2B5EF4-FFF2-40B4-BE49-F238E27FC236}">
                <a16:creationId xmlns:a16="http://schemas.microsoft.com/office/drawing/2014/main" id="{A50E5074-2536-77E5-8CE7-E2762771B62E}"/>
              </a:ext>
            </a:extLst>
          </p:cNvPr>
          <p:cNvSpPr/>
          <p:nvPr/>
        </p:nvSpPr>
        <p:spPr>
          <a:xfrm>
            <a:off x="3810000" y="3429000"/>
            <a:ext cx="327025" cy="457200"/>
          </a:xfrm>
          <a:prstGeom prst="righ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30729" name="TextBox 13">
            <a:extLst>
              <a:ext uri="{FF2B5EF4-FFF2-40B4-BE49-F238E27FC236}">
                <a16:creationId xmlns:a16="http://schemas.microsoft.com/office/drawing/2014/main" id="{C9395102-3289-6AE9-754E-5906B36D11F0}"/>
              </a:ext>
            </a:extLst>
          </p:cNvPr>
          <p:cNvSpPr txBox="1">
            <a:spLocks noChangeArrowheads="1"/>
          </p:cNvSpPr>
          <p:nvPr/>
        </p:nvSpPr>
        <p:spPr bwMode="auto">
          <a:xfrm>
            <a:off x="4179888" y="3429000"/>
            <a:ext cx="3225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err="1"/>
              <a:t>Sich</a:t>
            </a:r>
            <a:r>
              <a:rPr lang="en-US" altLang="en-US" sz="1200" dirty="0"/>
              <a:t> die </a:t>
            </a:r>
            <a:r>
              <a:rPr lang="en-US" altLang="en-US" sz="1200" dirty="0" err="1"/>
              <a:t>beiden</a:t>
            </a:r>
            <a:r>
              <a:rPr lang="en-US" altLang="en-US" sz="1200" dirty="0"/>
              <a:t> </a:t>
            </a:r>
            <a:r>
              <a:rPr lang="en-US" altLang="en-US" sz="1200" i="1" dirty="0" err="1"/>
              <a:t>granulären</a:t>
            </a:r>
            <a:r>
              <a:rPr lang="en-US" altLang="en-US" sz="1200" i="1" dirty="0"/>
              <a:t> </a:t>
            </a:r>
            <a:r>
              <a:rPr lang="en-US" altLang="en-US" sz="1200" dirty="0" err="1"/>
              <a:t>Typen</a:t>
            </a:r>
            <a:r>
              <a:rPr lang="en-US" altLang="en-US" sz="1200" dirty="0"/>
              <a:t> </a:t>
            </a:r>
            <a:r>
              <a:rPr lang="en-US" altLang="en-US" sz="1200" dirty="0" err="1"/>
              <a:t>zu</a:t>
            </a:r>
            <a:r>
              <a:rPr lang="en-US" altLang="en-US" sz="1200" dirty="0"/>
              <a:t> </a:t>
            </a:r>
            <a:r>
              <a:rPr lang="en-US" altLang="en-US" sz="1200" dirty="0" err="1"/>
              <a:t>merken</a:t>
            </a:r>
            <a:r>
              <a:rPr lang="en-US" altLang="en-US" sz="1200" dirty="0"/>
              <a:t>, </a:t>
            </a:r>
            <a:r>
              <a:rPr lang="en-US" altLang="en-US" sz="1200" dirty="0" err="1"/>
              <a:t>ist</a:t>
            </a:r>
            <a:r>
              <a:rPr lang="en-US" altLang="en-US" sz="1200" dirty="0"/>
              <a:t> </a:t>
            </a:r>
            <a:r>
              <a:rPr lang="en-US" altLang="en-US" sz="1200" dirty="0" err="1"/>
              <a:t>einfach</a:t>
            </a:r>
            <a:r>
              <a:rPr lang="en-US" altLang="en-US" sz="1200" dirty="0"/>
              <a:t> – es </a:t>
            </a:r>
            <a:r>
              <a:rPr lang="en-US" altLang="en-US" sz="1200" dirty="0" err="1"/>
              <a:t>gibt</a:t>
            </a:r>
            <a:r>
              <a:rPr lang="en-US" altLang="en-US" sz="1200" dirty="0"/>
              <a:t> </a:t>
            </a:r>
            <a:r>
              <a:rPr lang="en-US" altLang="en-US" sz="1200" dirty="0" err="1"/>
              <a:t>einen</a:t>
            </a:r>
            <a:r>
              <a:rPr lang="en-US" altLang="en-US" sz="1200" dirty="0"/>
              <a:t> </a:t>
            </a:r>
            <a:r>
              <a:rPr lang="en-US" altLang="en-US" sz="1200" dirty="0" err="1"/>
              <a:t>Typ</a:t>
            </a:r>
            <a:r>
              <a:rPr lang="en-US" altLang="en-US" sz="1200" dirty="0"/>
              <a:t> 1 und </a:t>
            </a:r>
            <a:r>
              <a:rPr lang="en-US" altLang="en-US" sz="1200" dirty="0" err="1"/>
              <a:t>einen</a:t>
            </a:r>
            <a:r>
              <a:rPr lang="en-US" altLang="en-US" sz="1200" dirty="0"/>
              <a:t> </a:t>
            </a:r>
            <a:r>
              <a:rPr lang="en-US" altLang="en-US" sz="1200" dirty="0" err="1"/>
              <a:t>Typ</a:t>
            </a:r>
            <a:r>
              <a:rPr lang="en-US" altLang="en-US" sz="1200" dirty="0"/>
              <a:t> 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4">
            <a:extLst>
              <a:ext uri="{FF2B5EF4-FFF2-40B4-BE49-F238E27FC236}">
                <a16:creationId xmlns:a16="http://schemas.microsoft.com/office/drawing/2014/main" id="{AB2073FD-B764-5017-6D10-075EAC696543}"/>
              </a:ext>
            </a:extLst>
          </p:cNvPr>
          <p:cNvSpPr txBox="1">
            <a:spLocks noChangeArrowheads="1"/>
          </p:cNvSpPr>
          <p:nvPr/>
        </p:nvSpPr>
        <p:spPr bwMode="auto">
          <a:xfrm>
            <a:off x="762000" y="2322513"/>
            <a:ext cx="466248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1) Hornhautdystrophie </a:t>
            </a:r>
            <a:r>
              <a:rPr lang="en-US" altLang="en-US" sz="1200" dirty="0" err="1">
                <a:solidFill>
                  <a:schemeClr val="bg1">
                    <a:lumMod val="75000"/>
                  </a:schemeClr>
                </a:solidFill>
              </a:rPr>
              <a:t>nach Reis-Bückler</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2) Thiel-Behnke-Hornhautdystrophie </a:t>
            </a:r>
          </a:p>
          <a:p>
            <a:pPr eaLnBrk="1" hangingPunct="1">
              <a:spcBef>
                <a:spcPct val="0"/>
              </a:spcBef>
              <a:buClrTx/>
              <a:buSzTx/>
              <a:buFontTx/>
              <a:buNone/>
              <a:defRPr/>
            </a:pPr>
            <a:r>
              <a:rPr lang="en-US" altLang="en-US" sz="1200" dirty="0">
                <a:solidFill>
                  <a:schemeClr val="bg1">
                    <a:lumMod val="75000"/>
                  </a:schemeClr>
                </a:solidFill>
              </a:rPr>
              <a:t>	</a:t>
            </a:r>
            <a:r>
              <a:rPr lang="en-US" altLang="en-US" sz="1200" dirty="0"/>
              <a:t>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Typ 1</a:t>
            </a:r>
          </a:p>
          <a:p>
            <a:pPr eaLnBrk="1" hangingPunct="1">
              <a:spcBef>
                <a:spcPct val="0"/>
              </a:spcBef>
              <a:buClrTx/>
              <a:buSzTx/>
              <a:buFontTx/>
              <a:buNone/>
              <a:defRPr/>
            </a:pPr>
            <a:r>
              <a:rPr lang="en-US" altLang="en-US" sz="1200" dirty="0"/>
              <a:t>	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31747" name="Slide Number Placeholder 1">
            <a:extLst>
              <a:ext uri="{FF2B5EF4-FFF2-40B4-BE49-F238E27FC236}">
                <a16:creationId xmlns:a16="http://schemas.microsoft.com/office/drawing/2014/main" id="{BAC61CC1-6089-083E-E338-7CE2C74ED17D}"/>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E8686BB4-9FEB-6E40-9B07-9505D1277011}" type="slidenum">
              <a:rPr lang="en-US" altLang="en-US" sz="1000" smtClean="0"/>
              <a:t>28</a:t>
            </a:fld>
            <a:endParaRPr lang="en-US" altLang="en-US" sz="1000"/>
          </a:p>
        </p:txBody>
      </p:sp>
      <p:sp>
        <p:nvSpPr>
          <p:cNvPr id="31748" name="TextBox 2">
            <a:extLst>
              <a:ext uri="{FF2B5EF4-FFF2-40B4-BE49-F238E27FC236}">
                <a16:creationId xmlns:a16="http://schemas.microsoft.com/office/drawing/2014/main" id="{06EEE23C-08A2-760F-6888-24C70D101226}"/>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7">
            <a:extLst>
              <a:ext uri="{FF2B5EF4-FFF2-40B4-BE49-F238E27FC236}">
                <a16:creationId xmlns:a16="http://schemas.microsoft.com/office/drawing/2014/main" id="{DF66DA8A-F808-AD7B-6C35-B09E6E0846EC}"/>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7" name="Text Box 5">
            <a:extLst>
              <a:ext uri="{FF2B5EF4-FFF2-40B4-BE49-F238E27FC236}">
                <a16:creationId xmlns:a16="http://schemas.microsoft.com/office/drawing/2014/main" id="{BF4DB174-CD56-442C-7A63-08F6D5F79677}"/>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9224" name="Text Box 2">
            <a:extLst>
              <a:ext uri="{FF2B5EF4-FFF2-40B4-BE49-F238E27FC236}">
                <a16:creationId xmlns:a16="http://schemas.microsoft.com/office/drawing/2014/main" id="{6E7F9BAA-0B81-6F46-7D95-A6B1C8FCF1F0}"/>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0" name="Right Brace 9">
            <a:extLst>
              <a:ext uri="{FF2B5EF4-FFF2-40B4-BE49-F238E27FC236}">
                <a16:creationId xmlns:a16="http://schemas.microsoft.com/office/drawing/2014/main" id="{58F80342-D8EF-8937-FA59-3A5535E883CB}"/>
              </a:ext>
            </a:extLst>
          </p:cNvPr>
          <p:cNvSpPr/>
          <p:nvPr/>
        </p:nvSpPr>
        <p:spPr>
          <a:xfrm>
            <a:off x="5381625" y="2902108"/>
            <a:ext cx="327025" cy="457200"/>
          </a:xfrm>
          <a:prstGeom prst="righ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a:p>
        </p:txBody>
      </p:sp>
      <p:sp>
        <p:nvSpPr>
          <p:cNvPr id="31753" name="TextBox 12">
            <a:extLst>
              <a:ext uri="{FF2B5EF4-FFF2-40B4-BE49-F238E27FC236}">
                <a16:creationId xmlns:a16="http://schemas.microsoft.com/office/drawing/2014/main" id="{4D80AA60-0650-69E8-4132-350D0CE33200}"/>
              </a:ext>
            </a:extLst>
          </p:cNvPr>
          <p:cNvSpPr txBox="1">
            <a:spLocks noChangeArrowheads="1"/>
          </p:cNvSpPr>
          <p:nvPr/>
        </p:nvSpPr>
        <p:spPr bwMode="auto">
          <a:xfrm>
            <a:off x="5867400" y="2902108"/>
            <a:ext cx="3067050" cy="579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e-DE" altLang="en-US" sz="1200" dirty="0"/>
              <a:t>Bei der </a:t>
            </a:r>
            <a:r>
              <a:rPr lang="de-DE" altLang="en-US" sz="1200" dirty="0" err="1"/>
              <a:t>Gittrigen</a:t>
            </a:r>
            <a:r>
              <a:rPr lang="de-DE" altLang="en-US" sz="1200" dirty="0"/>
              <a:t> Dystrophie gibt es</a:t>
            </a:r>
            <a:r>
              <a:rPr lang="en-US" altLang="en-US" sz="1200" dirty="0"/>
              <a:t> </a:t>
            </a:r>
            <a:r>
              <a:rPr lang="en-US" altLang="en-US" sz="1200" dirty="0" err="1"/>
              <a:t>Typ</a:t>
            </a:r>
            <a:r>
              <a:rPr lang="en-US" altLang="en-US" sz="1200" dirty="0"/>
              <a:t> 1 und den </a:t>
            </a:r>
            <a:r>
              <a:rPr lang="en-US" altLang="en-US" sz="1200" dirty="0" err="1"/>
              <a:t>Typ</a:t>
            </a:r>
            <a:r>
              <a:rPr lang="en-US" altLang="en-US" sz="1200" dirty="0"/>
              <a:t> „alle </a:t>
            </a:r>
            <a:r>
              <a:rPr lang="en-US" altLang="en-US" sz="1200" dirty="0" err="1"/>
              <a:t>anderen</a:t>
            </a:r>
            <a:r>
              <a:rPr lang="en-US" altLang="en-US" sz="1200" dirty="0"/>
              <a:t>“ (der </a:t>
            </a:r>
            <a:r>
              <a:rPr lang="en-US" altLang="en-US" sz="1200" dirty="0" err="1"/>
              <a:t>seltsamerweise</a:t>
            </a:r>
            <a:r>
              <a:rPr lang="en-US" altLang="en-US" sz="1200" dirty="0"/>
              <a:t> </a:t>
            </a:r>
            <a:r>
              <a:rPr lang="en-US" altLang="en-US" sz="1200" b="1" dirty="0" err="1"/>
              <a:t>keinen</a:t>
            </a:r>
            <a:r>
              <a:rPr lang="en-US" altLang="en-US" sz="1200" b="1" dirty="0"/>
              <a:t> </a:t>
            </a:r>
            <a:r>
              <a:rPr lang="en-US" altLang="en-US" sz="1200" dirty="0" err="1"/>
              <a:t>Typ</a:t>
            </a:r>
            <a:r>
              <a:rPr lang="en-US" altLang="en-US" sz="1200" dirty="0"/>
              <a:t> 2 </a:t>
            </a:r>
            <a:r>
              <a:rPr lang="en-US" altLang="en-US" sz="1200" dirty="0" err="1"/>
              <a:t>umfasst</a:t>
            </a:r>
            <a:r>
              <a:rPr lang="en-US" altLang="en-US" sz="1200" dirty="0"/>
              <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Number Placeholder 1">
            <a:extLst>
              <a:ext uri="{FF2B5EF4-FFF2-40B4-BE49-F238E27FC236}">
                <a16:creationId xmlns:a16="http://schemas.microsoft.com/office/drawing/2014/main" id="{EBBF8D5D-BE1E-CFD9-C29B-D529B19A7602}"/>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169A22BA-5918-954C-903B-84CFB59D7646}" type="slidenum">
              <a:rPr lang="en-US" altLang="en-US" sz="1000" smtClean="0"/>
              <a:t>29</a:t>
            </a:fld>
            <a:endParaRPr lang="en-US" altLang="en-US" sz="1000"/>
          </a:p>
        </p:txBody>
      </p:sp>
      <p:sp>
        <p:nvSpPr>
          <p:cNvPr id="32771" name="Text Box 5">
            <a:extLst>
              <a:ext uri="{FF2B5EF4-FFF2-40B4-BE49-F238E27FC236}">
                <a16:creationId xmlns:a16="http://schemas.microsoft.com/office/drawing/2014/main" id="{8030158B-AF96-DE03-0096-FABFB8A3FDFE}"/>
              </a:ext>
            </a:extLst>
          </p:cNvPr>
          <p:cNvSpPr txBox="1">
            <a:spLocks noChangeArrowheads="1"/>
          </p:cNvSpPr>
          <p:nvPr/>
        </p:nvSpPr>
        <p:spPr bwMode="auto">
          <a:xfrm>
            <a:off x="762000" y="4038600"/>
            <a:ext cx="70104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Stromale Dystrophien</a:t>
            </a:r>
          </a:p>
          <a:p>
            <a:pPr eaLnBrk="1" hangingPunct="1">
              <a:spcBef>
                <a:spcPct val="0"/>
              </a:spcBef>
              <a:buClrTx/>
              <a:buSzTx/>
              <a:buFontTx/>
              <a:buNone/>
            </a:pPr>
            <a:r>
              <a:rPr lang="en-US" altLang="en-US" sz="1200"/>
              <a:t>	1) </a:t>
            </a:r>
            <a:r>
              <a:rPr lang="en-US" altLang="en-US" sz="1200" b="1" i="1">
                <a:solidFill>
                  <a:srgbClr val="0000FF"/>
                </a:solidFill>
              </a:rPr>
              <a:t>?</a:t>
            </a:r>
          </a:p>
          <a:p>
            <a:pPr eaLnBrk="1" hangingPunct="1">
              <a:spcBef>
                <a:spcPct val="0"/>
              </a:spcBef>
              <a:buClrTx/>
              <a:buSzTx/>
              <a:buFontTx/>
              <a:buNone/>
            </a:pPr>
            <a:r>
              <a:rPr lang="en-US" altLang="en-US" sz="1200"/>
              <a:t>	2) </a:t>
            </a:r>
            <a:r>
              <a:rPr lang="en-US" altLang="en-US" sz="1200" b="1" i="1">
                <a:solidFill>
                  <a:srgbClr val="0000FF"/>
                </a:solidFill>
              </a:rPr>
              <a:t>?</a:t>
            </a:r>
          </a:p>
          <a:p>
            <a:pPr eaLnBrk="1" hangingPunct="1">
              <a:spcBef>
                <a:spcPct val="0"/>
              </a:spcBef>
              <a:buClrTx/>
              <a:buSzTx/>
              <a:buFontTx/>
              <a:buNone/>
            </a:pPr>
            <a:r>
              <a:rPr lang="en-US" altLang="en-US" sz="1200"/>
              <a:t>	3) </a:t>
            </a:r>
            <a:r>
              <a:rPr lang="en-US" altLang="en-US" sz="1200" b="1" i="1">
                <a:solidFill>
                  <a:srgbClr val="0000FF"/>
                </a:solidFill>
              </a:rPr>
              <a:t>?</a:t>
            </a:r>
          </a:p>
          <a:p>
            <a:pPr eaLnBrk="1" hangingPunct="1">
              <a:spcBef>
                <a:spcPct val="0"/>
              </a:spcBef>
              <a:buClrTx/>
              <a:buSzTx/>
              <a:buFontTx/>
              <a:buNone/>
            </a:pPr>
            <a:r>
              <a:rPr lang="en-US" altLang="en-US" sz="1200"/>
              <a:t>	4) </a:t>
            </a:r>
            <a:r>
              <a:rPr lang="en-US" altLang="en-US" sz="1200" b="1" i="1">
                <a:solidFill>
                  <a:srgbClr val="0000FF"/>
                </a:solidFill>
              </a:rPr>
              <a:t>?</a:t>
            </a:r>
          </a:p>
          <a:p>
            <a:pPr eaLnBrk="1" hangingPunct="1">
              <a:spcBef>
                <a:spcPct val="0"/>
              </a:spcBef>
              <a:buClrTx/>
              <a:buSzTx/>
              <a:buFontTx/>
              <a:buNone/>
            </a:pPr>
            <a:r>
              <a:rPr lang="en-US" altLang="en-US" sz="1200"/>
              <a:t>	5) </a:t>
            </a:r>
            <a:r>
              <a:rPr lang="en-US" altLang="en-US" sz="1200" b="1" i="1">
                <a:solidFill>
                  <a:srgbClr val="0000FF"/>
                </a:solidFill>
              </a:rPr>
              <a:t>?</a:t>
            </a:r>
          </a:p>
          <a:p>
            <a:pPr eaLnBrk="1" hangingPunct="1">
              <a:spcBef>
                <a:spcPct val="0"/>
              </a:spcBef>
              <a:buClrTx/>
              <a:buSzTx/>
              <a:buFontTx/>
              <a:buNone/>
            </a:pPr>
            <a:r>
              <a:rPr lang="en-US" altLang="en-US" sz="1200"/>
              <a:t>	6) </a:t>
            </a:r>
            <a:r>
              <a:rPr lang="en-US" altLang="en-US" sz="1200" b="1" i="1">
                <a:solidFill>
                  <a:srgbClr val="0000FF"/>
                </a:solidFill>
              </a:rPr>
              <a:t>?</a:t>
            </a:r>
          </a:p>
        </p:txBody>
      </p:sp>
      <p:sp>
        <p:nvSpPr>
          <p:cNvPr id="32772" name="TextBox 2">
            <a:extLst>
              <a:ext uri="{FF2B5EF4-FFF2-40B4-BE49-F238E27FC236}">
                <a16:creationId xmlns:a16="http://schemas.microsoft.com/office/drawing/2014/main" id="{85E2E3A8-9DD5-4AC9-5160-7F505BF6E0BF}"/>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7" name="Text Box 7">
            <a:extLst>
              <a:ext uri="{FF2B5EF4-FFF2-40B4-BE49-F238E27FC236}">
                <a16:creationId xmlns:a16="http://schemas.microsoft.com/office/drawing/2014/main" id="{E76EB985-08E2-D680-6AF1-E2C91BBBEBAC}"/>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10246" name="Text Box 2">
            <a:extLst>
              <a:ext uri="{FF2B5EF4-FFF2-40B4-BE49-F238E27FC236}">
                <a16:creationId xmlns:a16="http://schemas.microsoft.com/office/drawing/2014/main" id="{C6D1F5A1-F554-5EB2-B3CE-483F2279E0C9}"/>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32775" name="Text Box 4">
            <a:extLst>
              <a:ext uri="{FF2B5EF4-FFF2-40B4-BE49-F238E27FC236}">
                <a16:creationId xmlns:a16="http://schemas.microsoft.com/office/drawing/2014/main" id="{A0FDDBA4-7EB1-087C-DA51-FE5DB4ACF794}"/>
              </a:ext>
            </a:extLst>
          </p:cNvPr>
          <p:cNvSpPr txBox="1">
            <a:spLocks noChangeArrowheads="1"/>
          </p:cNvSpPr>
          <p:nvPr/>
        </p:nvSpPr>
        <p:spPr bwMode="auto">
          <a:xfrm>
            <a:off x="762000" y="2322513"/>
            <a:ext cx="4662488"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 </a:t>
            </a:r>
          </a:p>
        </p:txBody>
      </p:sp>
      <p:sp>
        <p:nvSpPr>
          <p:cNvPr id="32776" name="TextBox 7">
            <a:extLst>
              <a:ext uri="{FF2B5EF4-FFF2-40B4-BE49-F238E27FC236}">
                <a16:creationId xmlns:a16="http://schemas.microsoft.com/office/drawing/2014/main" id="{C0872E84-812C-3745-A9BC-B750F2283F93}"/>
              </a:ext>
            </a:extLst>
          </p:cNvPr>
          <p:cNvSpPr txBox="1">
            <a:spLocks noChangeArrowheads="1"/>
          </p:cNvSpPr>
          <p:nvPr/>
        </p:nvSpPr>
        <p:spPr bwMode="auto">
          <a:xfrm>
            <a:off x="5943600" y="4648200"/>
            <a:ext cx="2743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err="1"/>
              <a:t>Welche</a:t>
            </a:r>
            <a:r>
              <a:rPr lang="en-US" altLang="en-US" sz="1200" i="1" dirty="0"/>
              <a:t> </a:t>
            </a:r>
            <a:r>
              <a:rPr lang="en-US" altLang="en-US" sz="1200" i="1" dirty="0" err="1"/>
              <a:t>sechs</a:t>
            </a:r>
            <a:r>
              <a:rPr lang="en-US" altLang="en-US" sz="1200" i="1" dirty="0"/>
              <a:t> nicht-TGFBI-</a:t>
            </a:r>
            <a:r>
              <a:rPr lang="en-US" altLang="en-US" sz="1200" i="1" dirty="0" err="1"/>
              <a:t>bedingten</a:t>
            </a:r>
            <a:r>
              <a:rPr lang="en-US" altLang="en-US" sz="1200" i="1" dirty="0"/>
              <a:t> </a:t>
            </a:r>
            <a:r>
              <a:rPr lang="en-US" altLang="en-US" sz="1200" i="1" dirty="0" err="1"/>
              <a:t>Stromadystrophien</a:t>
            </a:r>
            <a:r>
              <a:rPr lang="en-US" altLang="en-US" sz="1200" i="1" dirty="0"/>
              <a:t> </a:t>
            </a:r>
            <a:r>
              <a:rPr lang="en-US" altLang="en-US" sz="1200" i="1" dirty="0" err="1"/>
              <a:t>gibt</a:t>
            </a:r>
            <a:r>
              <a:rPr lang="en-US" altLang="en-US" sz="1200" i="1" dirty="0"/>
              <a:t> es?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a:extLst>
              <a:ext uri="{FF2B5EF4-FFF2-40B4-BE49-F238E27FC236}">
                <a16:creationId xmlns:a16="http://schemas.microsoft.com/office/drawing/2014/main" id="{701D4025-E3C3-85BB-FD1A-BF1189F7C61D}"/>
              </a:ext>
            </a:extLst>
          </p:cNvPr>
          <p:cNvSpPr txBox="1">
            <a:spLocks noChangeArrowheads="1"/>
          </p:cNvSpPr>
          <p:nvPr/>
        </p:nvSpPr>
        <p:spPr bwMode="auto">
          <a:xfrm>
            <a:off x="746125" y="609600"/>
            <a:ext cx="30162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a:t>?</a:t>
            </a:r>
            <a:endParaRPr lang="en-US" altLang="en-US" sz="1500" i="1">
              <a:solidFill>
                <a:srgbClr val="0000FF"/>
              </a:solidFill>
            </a:endParaRPr>
          </a:p>
        </p:txBody>
      </p:sp>
      <p:sp>
        <p:nvSpPr>
          <p:cNvPr id="6147" name="Text Box 4">
            <a:extLst>
              <a:ext uri="{FF2B5EF4-FFF2-40B4-BE49-F238E27FC236}">
                <a16:creationId xmlns:a16="http://schemas.microsoft.com/office/drawing/2014/main" id="{F62D6C21-C6B2-9CCA-C02C-67E709E9A8A6}"/>
              </a:ext>
            </a:extLst>
          </p:cNvPr>
          <p:cNvSpPr txBox="1">
            <a:spLocks noChangeArrowheads="1"/>
          </p:cNvSpPr>
          <p:nvPr/>
        </p:nvSpPr>
        <p:spPr bwMode="auto">
          <a:xfrm>
            <a:off x="762000" y="2322513"/>
            <a:ext cx="30162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a:t>?</a:t>
            </a:r>
            <a:endParaRPr lang="en-US" altLang="en-US" sz="1500" i="1">
              <a:solidFill>
                <a:srgbClr val="0000FF"/>
              </a:solidFill>
            </a:endParaRPr>
          </a:p>
        </p:txBody>
      </p:sp>
      <p:sp>
        <p:nvSpPr>
          <p:cNvPr id="6148" name="Text Box 7">
            <a:extLst>
              <a:ext uri="{FF2B5EF4-FFF2-40B4-BE49-F238E27FC236}">
                <a16:creationId xmlns:a16="http://schemas.microsoft.com/office/drawing/2014/main" id="{A12E673E-566D-74C0-2411-32C75396B106}"/>
              </a:ext>
            </a:extLst>
          </p:cNvPr>
          <p:cNvSpPr txBox="1">
            <a:spLocks noChangeArrowheads="1"/>
          </p:cNvSpPr>
          <p:nvPr/>
        </p:nvSpPr>
        <p:spPr bwMode="auto">
          <a:xfrm>
            <a:off x="762000" y="5751513"/>
            <a:ext cx="30162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a:t>?</a:t>
            </a:r>
            <a:endParaRPr lang="en-US" altLang="en-US" sz="1500" i="1">
              <a:solidFill>
                <a:srgbClr val="0000FF"/>
              </a:solidFill>
            </a:endParaRPr>
          </a:p>
        </p:txBody>
      </p:sp>
      <p:sp>
        <p:nvSpPr>
          <p:cNvPr id="6149" name="Slide Number Placeholder 1">
            <a:extLst>
              <a:ext uri="{FF2B5EF4-FFF2-40B4-BE49-F238E27FC236}">
                <a16:creationId xmlns:a16="http://schemas.microsoft.com/office/drawing/2014/main" id="{F778C7A4-97CB-FFF4-7740-34EF7A6EEF05}"/>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10B52958-C01F-5D4B-826C-3689CD403705}" type="slidenum">
              <a:rPr lang="en-US" altLang="en-US" sz="1000" smtClean="0"/>
              <a:t>3</a:t>
            </a:fld>
            <a:endParaRPr lang="en-US" altLang="en-US" sz="1000"/>
          </a:p>
        </p:txBody>
      </p:sp>
      <p:sp>
        <p:nvSpPr>
          <p:cNvPr id="6150" name="Text Box 5">
            <a:extLst>
              <a:ext uri="{FF2B5EF4-FFF2-40B4-BE49-F238E27FC236}">
                <a16:creationId xmlns:a16="http://schemas.microsoft.com/office/drawing/2014/main" id="{2F5BF29D-A41A-C0F7-7F31-6A2C271C8BA6}"/>
              </a:ext>
            </a:extLst>
          </p:cNvPr>
          <p:cNvSpPr txBox="1">
            <a:spLocks noChangeArrowheads="1"/>
          </p:cNvSpPr>
          <p:nvPr/>
        </p:nvSpPr>
        <p:spPr bwMode="auto">
          <a:xfrm>
            <a:off x="762000" y="4038600"/>
            <a:ext cx="2589213"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a:t>?</a:t>
            </a:r>
            <a:endParaRPr lang="en-US" altLang="en-US" sz="1500" i="1">
              <a:solidFill>
                <a:srgbClr val="0000FF"/>
              </a:solidFill>
            </a:endParaRPr>
          </a:p>
        </p:txBody>
      </p:sp>
      <p:sp>
        <p:nvSpPr>
          <p:cNvPr id="6151" name="TextBox 10">
            <a:extLst>
              <a:ext uri="{FF2B5EF4-FFF2-40B4-BE49-F238E27FC236}">
                <a16:creationId xmlns:a16="http://schemas.microsoft.com/office/drawing/2014/main" id="{2E685CB2-C912-F3E3-A139-6191CA042013}"/>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152" name="TextBox 1">
            <a:extLst>
              <a:ext uri="{FF2B5EF4-FFF2-40B4-BE49-F238E27FC236}">
                <a16:creationId xmlns:a16="http://schemas.microsoft.com/office/drawing/2014/main" id="{7619E23E-3C0F-B34E-C92D-66E17618C611}"/>
              </a:ext>
            </a:extLst>
          </p:cNvPr>
          <p:cNvSpPr txBox="1">
            <a:spLocks noChangeArrowheads="1"/>
          </p:cNvSpPr>
          <p:nvPr/>
        </p:nvSpPr>
        <p:spPr bwMode="auto">
          <a:xfrm>
            <a:off x="5257800" y="3136900"/>
            <a:ext cx="2819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Welche vier Kategorien von Hornhautdystrophien gibt es?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Number Placeholder 1">
            <a:extLst>
              <a:ext uri="{FF2B5EF4-FFF2-40B4-BE49-F238E27FC236}">
                <a16:creationId xmlns:a16="http://schemas.microsoft.com/office/drawing/2014/main" id="{84AB3EDE-F300-A7F7-B024-8413C25DF78F}"/>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29EB0EA6-2BB3-DC4A-BB8E-11EDB9D90425}" type="slidenum">
              <a:rPr lang="en-US" altLang="en-US" sz="1000" smtClean="0"/>
              <a:t>30</a:t>
            </a:fld>
            <a:endParaRPr lang="en-US" altLang="en-US" sz="1000"/>
          </a:p>
        </p:txBody>
      </p:sp>
      <p:sp>
        <p:nvSpPr>
          <p:cNvPr id="33795" name="Text Box 5">
            <a:extLst>
              <a:ext uri="{FF2B5EF4-FFF2-40B4-BE49-F238E27FC236}">
                <a16:creationId xmlns:a16="http://schemas.microsoft.com/office/drawing/2014/main" id="{67EB4CCD-2D39-0439-BEA0-5CB0D135DBDC}"/>
              </a:ext>
            </a:extLst>
          </p:cNvPr>
          <p:cNvSpPr txBox="1">
            <a:spLocks noChangeArrowheads="1"/>
          </p:cNvSpPr>
          <p:nvPr/>
        </p:nvSpPr>
        <p:spPr bwMode="auto">
          <a:xfrm>
            <a:off x="762000" y="4038600"/>
            <a:ext cx="70104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33796" name="TextBox 2">
            <a:extLst>
              <a:ext uri="{FF2B5EF4-FFF2-40B4-BE49-F238E27FC236}">
                <a16:creationId xmlns:a16="http://schemas.microsoft.com/office/drawing/2014/main" id="{C5F5C8C1-597E-6B43-8AD5-50D8169FC356}"/>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7" name="Text Box 7">
            <a:extLst>
              <a:ext uri="{FF2B5EF4-FFF2-40B4-BE49-F238E27FC236}">
                <a16:creationId xmlns:a16="http://schemas.microsoft.com/office/drawing/2014/main" id="{6821BD42-27A3-3D44-7A41-4C9321FA61A6}"/>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33798" name="TextBox 7">
            <a:extLst>
              <a:ext uri="{FF2B5EF4-FFF2-40B4-BE49-F238E27FC236}">
                <a16:creationId xmlns:a16="http://schemas.microsoft.com/office/drawing/2014/main" id="{F3F98586-5769-B6F7-5613-8D11267E477A}"/>
              </a:ext>
            </a:extLst>
          </p:cNvPr>
          <p:cNvSpPr txBox="1">
            <a:spLocks noChangeArrowheads="1"/>
          </p:cNvSpPr>
          <p:nvPr/>
        </p:nvSpPr>
        <p:spPr bwMode="auto">
          <a:xfrm>
            <a:off x="5943600" y="4648200"/>
            <a:ext cx="2743200" cy="394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e-DE" altLang="en-US" sz="1200" i="1" dirty="0"/>
              <a:t>Welche sechs nicht-TGFBI-bedingten </a:t>
            </a:r>
            <a:r>
              <a:rPr lang="de-DE" altLang="en-US" sz="1200" i="1" dirty="0" err="1"/>
              <a:t>Stromadystrophien</a:t>
            </a:r>
            <a:r>
              <a:rPr lang="de-DE" altLang="en-US" sz="1200" i="1" dirty="0"/>
              <a:t> gibt es</a:t>
            </a:r>
            <a:r>
              <a:rPr lang="en-US" altLang="en-US" sz="1200" i="1" dirty="0"/>
              <a:t>? </a:t>
            </a:r>
          </a:p>
        </p:txBody>
      </p:sp>
      <p:sp>
        <p:nvSpPr>
          <p:cNvPr id="11271" name="Text Box 2">
            <a:extLst>
              <a:ext uri="{FF2B5EF4-FFF2-40B4-BE49-F238E27FC236}">
                <a16:creationId xmlns:a16="http://schemas.microsoft.com/office/drawing/2014/main" id="{556CA04D-087E-60B7-9F7C-EADC7317EBEB}"/>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33800" name="Text Box 4">
            <a:extLst>
              <a:ext uri="{FF2B5EF4-FFF2-40B4-BE49-F238E27FC236}">
                <a16:creationId xmlns:a16="http://schemas.microsoft.com/office/drawing/2014/main" id="{55DB6E2B-3BA5-13B5-8971-6BB2B75FB639}"/>
              </a:ext>
            </a:extLst>
          </p:cNvPr>
          <p:cNvSpPr txBox="1">
            <a:spLocks noChangeArrowheads="1"/>
          </p:cNvSpPr>
          <p:nvPr/>
        </p:nvSpPr>
        <p:spPr bwMode="auto">
          <a:xfrm>
            <a:off x="762000" y="2322513"/>
            <a:ext cx="4678363"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Number Placeholder 1">
            <a:extLst>
              <a:ext uri="{FF2B5EF4-FFF2-40B4-BE49-F238E27FC236}">
                <a16:creationId xmlns:a16="http://schemas.microsoft.com/office/drawing/2014/main" id="{9D80C959-C29A-4EFA-84AF-225B26214B3F}"/>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54E9EAF9-96D2-F74C-B879-E0D3DF0C654D}" type="slidenum">
              <a:rPr lang="en-US" altLang="en-US" sz="1000" smtClean="0"/>
              <a:t>31</a:t>
            </a:fld>
            <a:endParaRPr lang="en-US" altLang="en-US" sz="1000"/>
          </a:p>
        </p:txBody>
      </p:sp>
      <p:sp>
        <p:nvSpPr>
          <p:cNvPr id="34819" name="Text Box 5">
            <a:extLst>
              <a:ext uri="{FF2B5EF4-FFF2-40B4-BE49-F238E27FC236}">
                <a16:creationId xmlns:a16="http://schemas.microsoft.com/office/drawing/2014/main" id="{A719304F-274A-939F-280C-59CBF8708BEC}"/>
              </a:ext>
            </a:extLst>
          </p:cNvPr>
          <p:cNvSpPr txBox="1">
            <a:spLocks noChangeArrowheads="1"/>
          </p:cNvSpPr>
          <p:nvPr/>
        </p:nvSpPr>
        <p:spPr bwMode="auto">
          <a:xfrm>
            <a:off x="762000" y="4038600"/>
            <a:ext cx="453707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b="1" dirty="0" err="1">
                <a:solidFill>
                  <a:srgbClr val="0000FF"/>
                </a:solidFill>
              </a:rPr>
              <a:t>Makuläre</a:t>
            </a:r>
            <a:r>
              <a:rPr lang="en-US" altLang="en-US" sz="1200" b="1" dirty="0">
                <a:solidFill>
                  <a:srgbClr val="0000FF"/>
                </a:solidFill>
              </a:rPr>
              <a:t> </a:t>
            </a:r>
            <a:r>
              <a:rPr lang="en-US" altLang="en-US" sz="1200" b="1" dirty="0" err="1">
                <a:solidFill>
                  <a:srgbClr val="0000FF"/>
                </a:solidFill>
              </a:rPr>
              <a:t>Hornhautdystrophie</a:t>
            </a:r>
            <a:endParaRPr lang="en-US" altLang="en-US" sz="1400" b="1"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34820" name="TextBox 2">
            <a:extLst>
              <a:ext uri="{FF2B5EF4-FFF2-40B4-BE49-F238E27FC236}">
                <a16:creationId xmlns:a16="http://schemas.microsoft.com/office/drawing/2014/main" id="{A86D1F44-3306-C1A9-D4BE-B6819EA00B87}"/>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7" name="Text Box 7">
            <a:extLst>
              <a:ext uri="{FF2B5EF4-FFF2-40B4-BE49-F238E27FC236}">
                <a16:creationId xmlns:a16="http://schemas.microsoft.com/office/drawing/2014/main" id="{7D0C4A1B-960A-51D4-698D-20B25F2417C3}"/>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11271" name="Text Box 2">
            <a:extLst>
              <a:ext uri="{FF2B5EF4-FFF2-40B4-BE49-F238E27FC236}">
                <a16:creationId xmlns:a16="http://schemas.microsoft.com/office/drawing/2014/main" id="{D6A41207-1DD2-AF12-64D9-D37BBE4348FB}"/>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23560" name="Text Box 4">
            <a:extLst>
              <a:ext uri="{FF2B5EF4-FFF2-40B4-BE49-F238E27FC236}">
                <a16:creationId xmlns:a16="http://schemas.microsoft.com/office/drawing/2014/main" id="{E1210F39-9F82-D1E7-A200-DBC21397377D}"/>
              </a:ext>
            </a:extLst>
          </p:cNvPr>
          <p:cNvSpPr txBox="1">
            <a:spLocks noChangeArrowheads="1"/>
          </p:cNvSpPr>
          <p:nvPr/>
        </p:nvSpPr>
        <p:spPr bwMode="auto">
          <a:xfrm>
            <a:off x="762000" y="2322513"/>
            <a:ext cx="4678363"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1) </a:t>
            </a:r>
            <a:r>
              <a:rPr lang="en-US" altLang="en-US" sz="1200" dirty="0" err="1">
                <a:solidFill>
                  <a:schemeClr val="bg1">
                    <a:lumMod val="75000"/>
                  </a:schemeClr>
                </a:solidFill>
              </a:rPr>
              <a:t>Reis-Bückler</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2) Thiel-Behnke-Hornhautdystrophie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15" name="TextBox 14">
            <a:extLst>
              <a:ext uri="{FF2B5EF4-FFF2-40B4-BE49-F238E27FC236}">
                <a16:creationId xmlns:a16="http://schemas.microsoft.com/office/drawing/2014/main" id="{CB42D7B9-4F4F-B90C-FDF3-C2F23B1753D9}"/>
              </a:ext>
            </a:extLst>
          </p:cNvPr>
          <p:cNvSpPr txBox="1"/>
          <p:nvPr/>
        </p:nvSpPr>
        <p:spPr>
          <a:xfrm>
            <a:off x="4724400" y="4064000"/>
            <a:ext cx="4191000" cy="584200"/>
          </a:xfrm>
          <a:prstGeom prst="rect">
            <a:avLst/>
          </a:prstGeom>
          <a:no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Das Buch „The </a:t>
            </a:r>
            <a:r>
              <a:rPr lang="en-US" sz="1200" i="1" dirty="0">
                <a:effectLst>
                  <a:outerShdw blurRad="38100" dist="38100" dir="2700000" algn="tl">
                    <a:srgbClr val="000000">
                      <a:alpha val="43137"/>
                    </a:srgbClr>
                  </a:outerShdw>
                </a:effectLst>
              </a:rPr>
              <a:t>Cornea“ </a:t>
            </a:r>
            <a:r>
              <a:rPr lang="en-US" sz="1200" dirty="0">
                <a:effectLst>
                  <a:outerShdw blurRad="38100" dist="38100" dir="2700000" algn="tl">
                    <a:srgbClr val="000000">
                      <a:alpha val="43137"/>
                    </a:srgbClr>
                  </a:outerShdw>
                </a:effectLst>
              </a:rPr>
              <a:t>behandelt alle sechs dieser Formen, wobei </a:t>
            </a:r>
            <a:r>
              <a:rPr lang="en-US" sz="1200" b="1" i="1" dirty="0">
                <a:effectLst>
                  <a:outerShdw blurRad="38100" dist="38100" dir="2700000" algn="tl">
                    <a:srgbClr val="000000">
                      <a:alpha val="43137"/>
                    </a:srgbClr>
                  </a:outerShdw>
                </a:effectLst>
              </a:rPr>
              <a:t>die </a:t>
            </a:r>
            <a:r>
              <a:rPr lang="en-US" sz="1200" b="1" i="1" dirty="0" err="1">
                <a:effectLst>
                  <a:outerShdw blurRad="38100" dist="38100" dir="2700000" algn="tl">
                    <a:srgbClr val="000000">
                      <a:alpha val="43137"/>
                    </a:srgbClr>
                  </a:outerShdw>
                </a:effectLst>
              </a:rPr>
              <a:t>Makuläre</a:t>
            </a:r>
            <a:r>
              <a:rPr lang="en-US" sz="1200" b="1" i="1" dirty="0">
                <a:effectLst>
                  <a:outerShdw blurRad="38100" dist="38100" dir="2700000" algn="tl">
                    <a:srgbClr val="000000">
                      <a:alpha val="43137"/>
                    </a:srgbClr>
                  </a:outerShdw>
                </a:effectLst>
              </a:rPr>
              <a:t> </a:t>
            </a:r>
            <a:r>
              <a:rPr lang="en-US" sz="1200" b="1" i="1" dirty="0" err="1">
                <a:effectLst>
                  <a:outerShdw blurRad="38100" dist="38100" dir="2700000" algn="tl">
                    <a:srgbClr val="000000">
                      <a:alpha val="43137"/>
                    </a:srgbClr>
                  </a:outerShdw>
                </a:effectLst>
              </a:rPr>
              <a:t>Dystrophie</a:t>
            </a:r>
            <a:r>
              <a:rPr lang="en-US" sz="1200" b="1" i="1" dirty="0">
                <a:effectLst>
                  <a:outerShdw blurRad="38100" dist="38100" dir="2700000" algn="tl">
                    <a:srgbClr val="000000">
                      <a:alpha val="43137"/>
                    </a:srgbClr>
                  </a:outerShdw>
                </a:effectLst>
              </a:rPr>
              <a:t> </a:t>
            </a:r>
            <a:r>
              <a:rPr lang="en-US" sz="1200" dirty="0">
                <a:effectLst>
                  <a:outerShdw blurRad="38100" dist="38100" dir="2700000" algn="tl">
                    <a:srgbClr val="000000">
                      <a:alpha val="43137"/>
                    </a:srgbClr>
                  </a:outerShdw>
                </a:effectLst>
              </a:rPr>
              <a:t>am ausführlichsten behandelt wird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1F6F6F6C-FB0C-7804-FB6E-8684A4373A3E}"/>
              </a:ext>
            </a:extLst>
          </p:cNvPr>
          <p:cNvSpPr/>
          <p:nvPr/>
        </p:nvSpPr>
        <p:spPr>
          <a:xfrm>
            <a:off x="1600200" y="823913"/>
            <a:ext cx="457200" cy="1358900"/>
          </a:xfrm>
          <a:prstGeom prst="ellipse">
            <a:avLst/>
          </a:prstGeom>
          <a:solidFill>
            <a:schemeClr val="accent1">
              <a:lumMod val="40000"/>
              <a:lumOff val="60000"/>
            </a:schemeClr>
          </a:solidFill>
          <a:ln w="12700"/>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0" name="Oval 9">
            <a:extLst>
              <a:ext uri="{FF2B5EF4-FFF2-40B4-BE49-F238E27FC236}">
                <a16:creationId xmlns:a16="http://schemas.microsoft.com/office/drawing/2014/main" id="{ADA0E9C4-B8C1-4234-6662-BE844242136B}"/>
              </a:ext>
            </a:extLst>
          </p:cNvPr>
          <p:cNvSpPr/>
          <p:nvPr/>
        </p:nvSpPr>
        <p:spPr>
          <a:xfrm>
            <a:off x="1600200" y="4279900"/>
            <a:ext cx="457200" cy="1358900"/>
          </a:xfrm>
          <a:prstGeom prst="ellipse">
            <a:avLst/>
          </a:prstGeom>
          <a:solidFill>
            <a:schemeClr val="accent1">
              <a:lumMod val="40000"/>
              <a:lumOff val="60000"/>
            </a:schemeClr>
          </a:solidFill>
          <a:ln w="12700"/>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11" name="Oval 10">
            <a:extLst>
              <a:ext uri="{FF2B5EF4-FFF2-40B4-BE49-F238E27FC236}">
                <a16:creationId xmlns:a16="http://schemas.microsoft.com/office/drawing/2014/main" id="{7B5A9960-BCF0-99A5-70DD-6D56B103B9AD}"/>
              </a:ext>
            </a:extLst>
          </p:cNvPr>
          <p:cNvSpPr/>
          <p:nvPr/>
        </p:nvSpPr>
        <p:spPr>
          <a:xfrm>
            <a:off x="1600200" y="2570163"/>
            <a:ext cx="457200" cy="1357312"/>
          </a:xfrm>
          <a:prstGeom prst="ellipse">
            <a:avLst/>
          </a:prstGeom>
          <a:solidFill>
            <a:schemeClr val="accent1">
              <a:lumMod val="40000"/>
              <a:lumOff val="60000"/>
            </a:schemeClr>
          </a:solidFill>
          <a:ln w="12700"/>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en-US"/>
          </a:p>
        </p:txBody>
      </p:sp>
      <p:sp>
        <p:nvSpPr>
          <p:cNvPr id="35845" name="Slide Number Placeholder 1">
            <a:extLst>
              <a:ext uri="{FF2B5EF4-FFF2-40B4-BE49-F238E27FC236}">
                <a16:creationId xmlns:a16="http://schemas.microsoft.com/office/drawing/2014/main" id="{D8231796-08F2-FA7B-7626-8F7C77BFB328}"/>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E4554432-49EC-0F45-8F55-B2AC8D718E4B}" type="slidenum">
              <a:rPr lang="en-US" altLang="en-US" sz="1000" smtClean="0"/>
              <a:t>32</a:t>
            </a:fld>
            <a:endParaRPr lang="en-US" altLang="en-US" sz="1000"/>
          </a:p>
        </p:txBody>
      </p:sp>
      <p:sp>
        <p:nvSpPr>
          <p:cNvPr id="35846" name="Text Box 5">
            <a:extLst>
              <a:ext uri="{FF2B5EF4-FFF2-40B4-BE49-F238E27FC236}">
                <a16:creationId xmlns:a16="http://schemas.microsoft.com/office/drawing/2014/main" id="{EC870F50-28CF-33B2-00AD-27057AF81043}"/>
              </a:ext>
            </a:extLst>
          </p:cNvPr>
          <p:cNvSpPr txBox="1">
            <a:spLocks noChangeArrowheads="1"/>
          </p:cNvSpPr>
          <p:nvPr/>
        </p:nvSpPr>
        <p:spPr bwMode="auto">
          <a:xfrm>
            <a:off x="762000" y="4038600"/>
            <a:ext cx="70104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a:t>
            </a:r>
            <a:r>
              <a:rPr lang="en-US" altLang="en-US" sz="1200" b="1" dirty="0"/>
              <a:t>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a:t>
            </a:r>
            <a:r>
              <a:rPr lang="en-US" altLang="en-US" sz="1200" b="1" dirty="0"/>
              <a:t>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a:t>
            </a:r>
            <a:r>
              <a:rPr lang="en-US" altLang="en-US" sz="1200" b="1" dirty="0"/>
              <a:t>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a:t>
            </a:r>
            <a:r>
              <a:rPr lang="en-US" altLang="en-US" sz="1200" b="1" dirty="0"/>
              <a:t>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a:t>
            </a:r>
            <a:r>
              <a:rPr lang="en-US" altLang="en-US" sz="1200" b="1" dirty="0"/>
              <a:t>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a:t>
            </a:r>
            <a:r>
              <a:rPr lang="en-US" altLang="en-US" sz="1200" b="1" dirty="0"/>
              <a:t>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35847" name="TextBox 2">
            <a:extLst>
              <a:ext uri="{FF2B5EF4-FFF2-40B4-BE49-F238E27FC236}">
                <a16:creationId xmlns:a16="http://schemas.microsoft.com/office/drawing/2014/main" id="{0AA1BEB3-148A-BB3B-515A-DB0B7F1664C8}"/>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7" name="Text Box 7">
            <a:extLst>
              <a:ext uri="{FF2B5EF4-FFF2-40B4-BE49-F238E27FC236}">
                <a16:creationId xmlns:a16="http://schemas.microsoft.com/office/drawing/2014/main" id="{ACF75E66-6E92-ED99-7A5E-A22599A5965F}"/>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11271" name="Text Box 2">
            <a:extLst>
              <a:ext uri="{FF2B5EF4-FFF2-40B4-BE49-F238E27FC236}">
                <a16:creationId xmlns:a16="http://schemas.microsoft.com/office/drawing/2014/main" id="{33EAD5F6-3FFB-E370-3422-8D44BA6344FC}"/>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a:t>
            </a:r>
            <a:r>
              <a:rPr lang="en-US" altLang="en-US" sz="1200" b="1" dirty="0"/>
              <a:t>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a:t>
            </a:r>
            <a:r>
              <a:rPr lang="en-US" altLang="en-US" sz="1200" b="1" dirty="0"/>
              <a:t>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a:t>
            </a:r>
            <a:r>
              <a:rPr lang="en-US" altLang="en-US" sz="1200" b="1" dirty="0"/>
              <a:t>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a:t>
            </a:r>
            <a:r>
              <a:rPr lang="en-US" altLang="en-US" sz="1200" b="1" dirty="0"/>
              <a:t>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a:t>
            </a:r>
            <a:r>
              <a:rPr lang="en-US" altLang="en-US" sz="1200" b="1" dirty="0"/>
              <a:t>5) </a:t>
            </a:r>
            <a:r>
              <a:rPr lang="en-US" altLang="en-US" sz="1200" dirty="0">
                <a:solidFill>
                  <a:schemeClr val="bg1">
                    <a:lumMod val="75000"/>
                  </a:schemeClr>
                </a:solidFill>
              </a:rPr>
              <a:t>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a:t>
            </a:r>
            <a:r>
              <a:rPr lang="en-US" altLang="en-US" sz="1200" b="1" dirty="0"/>
              <a:t>6) </a:t>
            </a:r>
            <a:r>
              <a:rPr lang="en-US" altLang="en-US" sz="1200" dirty="0">
                <a:solidFill>
                  <a:schemeClr val="bg1">
                    <a:lumMod val="75000"/>
                  </a:schemeClr>
                </a:solidFill>
              </a:rPr>
              <a:t>Subepitheliale muzinöse Hornhautdystrophie</a:t>
            </a:r>
          </a:p>
        </p:txBody>
      </p:sp>
      <p:sp>
        <p:nvSpPr>
          <p:cNvPr id="35850" name="Text Box 4">
            <a:extLst>
              <a:ext uri="{FF2B5EF4-FFF2-40B4-BE49-F238E27FC236}">
                <a16:creationId xmlns:a16="http://schemas.microsoft.com/office/drawing/2014/main" id="{E4AB8EA3-9872-BA48-909F-25EB5E00F1F2}"/>
              </a:ext>
            </a:extLst>
          </p:cNvPr>
          <p:cNvSpPr txBox="1">
            <a:spLocks noChangeArrowheads="1"/>
          </p:cNvSpPr>
          <p:nvPr/>
        </p:nvSpPr>
        <p:spPr bwMode="auto">
          <a:xfrm>
            <a:off x="762000" y="2322513"/>
            <a:ext cx="4678363"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a:t>
            </a:r>
            <a:r>
              <a:rPr lang="en-US" altLang="en-US" sz="1200" b="1" dirty="0"/>
              <a:t>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a:t>
            </a:r>
            <a:r>
              <a:rPr lang="en-US" altLang="en-US" sz="1200" b="1" dirty="0"/>
              <a:t>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a:t>
            </a:r>
            <a:r>
              <a:rPr lang="en-US" altLang="en-US" sz="1200" b="1" dirty="0"/>
              <a:t>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b="1"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pPr>
            <a:r>
              <a:rPr lang="en-US" altLang="en-US" sz="1200" dirty="0"/>
              <a:t>	</a:t>
            </a:r>
            <a:r>
              <a:rPr lang="en-US" altLang="en-US" sz="1200" b="1" dirty="0"/>
              <a:t>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t>	</a:t>
            </a:r>
            <a:r>
              <a:rPr lang="en-US" altLang="en-US" sz="1200" b="1" dirty="0"/>
              <a:t>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 </a:t>
            </a:r>
          </a:p>
        </p:txBody>
      </p:sp>
      <p:sp>
        <p:nvSpPr>
          <p:cNvPr id="3" name="TextBox 2">
            <a:extLst>
              <a:ext uri="{FF2B5EF4-FFF2-40B4-BE49-F238E27FC236}">
                <a16:creationId xmlns:a16="http://schemas.microsoft.com/office/drawing/2014/main" id="{26E0B229-E6DF-196E-7E79-9FFF1BD2D2D0}"/>
              </a:ext>
            </a:extLst>
          </p:cNvPr>
          <p:cNvSpPr txBox="1"/>
          <p:nvPr/>
        </p:nvSpPr>
        <p:spPr>
          <a:xfrm>
            <a:off x="5332413" y="2690813"/>
            <a:ext cx="3581400" cy="1476375"/>
          </a:xfrm>
          <a:prstGeom prst="rect">
            <a:avLst/>
          </a:prstGeom>
          <a:solidFill>
            <a:schemeClr val="accent1">
              <a:lumMod val="40000"/>
              <a:lumOff val="60000"/>
            </a:schemeClr>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Beachten Sie, dass es in diesen Kategorien praktischerweise jeweils sechs Erkrankungen gibt (dies wird Ihnen helfen, sich zu merken, wie viele Bezeichnungen Sie für jede Kategorie finden müssen)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7">
            <a:extLst>
              <a:ext uri="{FF2B5EF4-FFF2-40B4-BE49-F238E27FC236}">
                <a16:creationId xmlns:a16="http://schemas.microsoft.com/office/drawing/2014/main" id="{F27EE298-FDBE-FDCB-40A4-3BA63BAAA60F}"/>
              </a:ext>
            </a:extLst>
          </p:cNvPr>
          <p:cNvSpPr txBox="1">
            <a:spLocks noChangeArrowheads="1"/>
          </p:cNvSpPr>
          <p:nvPr/>
        </p:nvSpPr>
        <p:spPr bwMode="auto">
          <a:xfrm>
            <a:off x="762000" y="5751513"/>
            <a:ext cx="2232025"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t>	1) </a:t>
            </a:r>
            <a:r>
              <a:rPr lang="en-US" altLang="en-US" sz="1200" b="1" i="1">
                <a:solidFill>
                  <a:srgbClr val="0000FF"/>
                </a:solidFill>
              </a:rPr>
              <a:t>?</a:t>
            </a:r>
          </a:p>
          <a:p>
            <a:pPr eaLnBrk="1" hangingPunct="1">
              <a:spcBef>
                <a:spcPct val="0"/>
              </a:spcBef>
              <a:buClrTx/>
              <a:buSzTx/>
              <a:buFontTx/>
              <a:buNone/>
            </a:pPr>
            <a:r>
              <a:rPr lang="en-US" altLang="en-US" sz="1200"/>
              <a:t>	2) </a:t>
            </a:r>
            <a:r>
              <a:rPr lang="en-US" altLang="en-US" sz="1200" b="1" i="1">
                <a:solidFill>
                  <a:srgbClr val="0000FF"/>
                </a:solidFill>
              </a:rPr>
              <a:t>?</a:t>
            </a:r>
          </a:p>
          <a:p>
            <a:pPr eaLnBrk="1" hangingPunct="1">
              <a:spcBef>
                <a:spcPct val="0"/>
              </a:spcBef>
              <a:buClrTx/>
              <a:buSzTx/>
              <a:buFontTx/>
              <a:buNone/>
            </a:pPr>
            <a:r>
              <a:rPr lang="en-US" altLang="en-US" sz="1200"/>
              <a:t>	3) </a:t>
            </a:r>
            <a:r>
              <a:rPr lang="en-US" altLang="en-US" sz="1200" b="1" i="1">
                <a:solidFill>
                  <a:srgbClr val="0000FF"/>
                </a:solidFill>
              </a:rPr>
              <a:t>?</a:t>
            </a:r>
          </a:p>
        </p:txBody>
      </p:sp>
      <p:sp>
        <p:nvSpPr>
          <p:cNvPr id="36867" name="Slide Number Placeholder 1">
            <a:extLst>
              <a:ext uri="{FF2B5EF4-FFF2-40B4-BE49-F238E27FC236}">
                <a16:creationId xmlns:a16="http://schemas.microsoft.com/office/drawing/2014/main" id="{CCF7C888-2799-A9ED-608B-2B6614026411}"/>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CB67DC02-23A7-F043-BD39-D2C13FA36F0D}" type="slidenum">
              <a:rPr lang="en-US" altLang="en-US" sz="1000" smtClean="0"/>
              <a:t>33</a:t>
            </a:fld>
            <a:endParaRPr lang="en-US" altLang="en-US" sz="1000"/>
          </a:p>
        </p:txBody>
      </p:sp>
      <p:sp>
        <p:nvSpPr>
          <p:cNvPr id="36868" name="TextBox 2">
            <a:extLst>
              <a:ext uri="{FF2B5EF4-FFF2-40B4-BE49-F238E27FC236}">
                <a16:creationId xmlns:a16="http://schemas.microsoft.com/office/drawing/2014/main" id="{ADBE3201-1833-111E-B36C-8988306D891A}"/>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12293" name="Text Box 2">
            <a:extLst>
              <a:ext uri="{FF2B5EF4-FFF2-40B4-BE49-F238E27FC236}">
                <a16:creationId xmlns:a16="http://schemas.microsoft.com/office/drawing/2014/main" id="{6B4E8EA0-6869-2479-C2DD-817714051AC5}"/>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36870" name="Text Box 4">
            <a:extLst>
              <a:ext uri="{FF2B5EF4-FFF2-40B4-BE49-F238E27FC236}">
                <a16:creationId xmlns:a16="http://schemas.microsoft.com/office/drawing/2014/main" id="{CC512A23-95C0-3443-5C2D-3F9C8CF92C08}"/>
              </a:ext>
            </a:extLst>
          </p:cNvPr>
          <p:cNvSpPr txBox="1">
            <a:spLocks noChangeArrowheads="1"/>
          </p:cNvSpPr>
          <p:nvPr/>
        </p:nvSpPr>
        <p:spPr bwMode="auto">
          <a:xfrm>
            <a:off x="762000" y="2322513"/>
            <a:ext cx="4678363"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 </a:t>
            </a:r>
          </a:p>
        </p:txBody>
      </p:sp>
      <p:sp>
        <p:nvSpPr>
          <p:cNvPr id="36871" name="Text Box 5">
            <a:extLst>
              <a:ext uri="{FF2B5EF4-FFF2-40B4-BE49-F238E27FC236}">
                <a16:creationId xmlns:a16="http://schemas.microsoft.com/office/drawing/2014/main" id="{0FB1DEBA-E5D7-BF01-6ACF-E739AE2EB74F}"/>
              </a:ext>
            </a:extLst>
          </p:cNvPr>
          <p:cNvSpPr txBox="1">
            <a:spLocks noChangeArrowheads="1"/>
          </p:cNvSpPr>
          <p:nvPr/>
        </p:nvSpPr>
        <p:spPr bwMode="auto">
          <a:xfrm>
            <a:off x="762000" y="4038600"/>
            <a:ext cx="70104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36872" name="TextBox 8">
            <a:extLst>
              <a:ext uri="{FF2B5EF4-FFF2-40B4-BE49-F238E27FC236}">
                <a16:creationId xmlns:a16="http://schemas.microsoft.com/office/drawing/2014/main" id="{C555151B-E8F0-880F-7638-40E6557163A9}"/>
              </a:ext>
            </a:extLst>
          </p:cNvPr>
          <p:cNvSpPr txBox="1">
            <a:spLocks noChangeArrowheads="1"/>
          </p:cNvSpPr>
          <p:nvPr/>
        </p:nvSpPr>
        <p:spPr bwMode="auto">
          <a:xfrm>
            <a:off x="6019800" y="5969000"/>
            <a:ext cx="2743200" cy="394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e-DE" altLang="en-US" sz="1200" i="1"/>
              <a:t>Welche drei Endotheldystrophien gibt es</a:t>
            </a:r>
            <a:r>
              <a:rPr lang="en-US" altLang="en-US" sz="1200" i="1"/>
              <a:t>? </a:t>
            </a:r>
            <a:endParaRPr lang="en-US" altLang="en-US" sz="1200" i="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7">
            <a:extLst>
              <a:ext uri="{FF2B5EF4-FFF2-40B4-BE49-F238E27FC236}">
                <a16:creationId xmlns:a16="http://schemas.microsoft.com/office/drawing/2014/main" id="{E8FEAF05-FD64-8462-8768-3F181B260A09}"/>
              </a:ext>
            </a:extLst>
          </p:cNvPr>
          <p:cNvSpPr txBox="1">
            <a:spLocks noChangeArrowheads="1"/>
          </p:cNvSpPr>
          <p:nvPr/>
        </p:nvSpPr>
        <p:spPr bwMode="auto">
          <a:xfrm>
            <a:off x="762000" y="5751513"/>
            <a:ext cx="4757738"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t>	1) </a:t>
            </a:r>
            <a:r>
              <a:rPr lang="en-US" altLang="en-US" sz="1200">
                <a:solidFill>
                  <a:srgbClr val="0000FF"/>
                </a:solidFill>
              </a:rPr>
              <a:t>Fuchs-Endotheldystrophie der Hornhaut</a:t>
            </a:r>
          </a:p>
          <a:p>
            <a:pPr eaLnBrk="1" hangingPunct="1">
              <a:spcBef>
                <a:spcPct val="0"/>
              </a:spcBef>
              <a:buClrTx/>
              <a:buSzTx/>
              <a:buFontTx/>
              <a:buNone/>
            </a:pPr>
            <a:r>
              <a:rPr lang="en-US" altLang="en-US" sz="1200"/>
              <a:t>	2) </a:t>
            </a:r>
            <a:r>
              <a:rPr lang="en-US" altLang="en-US" sz="1200">
                <a:solidFill>
                  <a:srgbClr val="0000FF"/>
                </a:solidFill>
              </a:rPr>
              <a:t>Hintere polymorphe Hornhautdystrophie</a:t>
            </a:r>
          </a:p>
          <a:p>
            <a:pPr eaLnBrk="1" hangingPunct="1">
              <a:spcBef>
                <a:spcPct val="0"/>
              </a:spcBef>
              <a:buClrTx/>
              <a:buSzTx/>
              <a:buFontTx/>
              <a:buNone/>
            </a:pPr>
            <a:r>
              <a:rPr lang="en-US" altLang="en-US" sz="1200"/>
              <a:t>	3) </a:t>
            </a:r>
            <a:r>
              <a:rPr lang="en-US" altLang="en-US" sz="1200">
                <a:solidFill>
                  <a:srgbClr val="0000FF"/>
                </a:solidFill>
              </a:rPr>
              <a:t>Angeborene hereditäre Endotheldystrophie</a:t>
            </a:r>
          </a:p>
        </p:txBody>
      </p:sp>
      <p:sp>
        <p:nvSpPr>
          <p:cNvPr id="37891" name="Slide Number Placeholder 1">
            <a:extLst>
              <a:ext uri="{FF2B5EF4-FFF2-40B4-BE49-F238E27FC236}">
                <a16:creationId xmlns:a16="http://schemas.microsoft.com/office/drawing/2014/main" id="{51FAC751-6312-B709-BC87-47D73EEE9F8E}"/>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42D517EE-9AD0-1748-851E-9E4BC7525A7E}" type="slidenum">
              <a:rPr lang="en-US" altLang="en-US" sz="1000" smtClean="0"/>
              <a:t>34</a:t>
            </a:fld>
            <a:endParaRPr lang="en-US" altLang="en-US" sz="1000"/>
          </a:p>
        </p:txBody>
      </p:sp>
      <p:sp>
        <p:nvSpPr>
          <p:cNvPr id="37892" name="TextBox 2">
            <a:extLst>
              <a:ext uri="{FF2B5EF4-FFF2-40B4-BE49-F238E27FC236}">
                <a16:creationId xmlns:a16="http://schemas.microsoft.com/office/drawing/2014/main" id="{F04CEB06-6AFE-4EA3-56CD-0A44D82AEC7D}"/>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37893" name="TextBox 8">
            <a:extLst>
              <a:ext uri="{FF2B5EF4-FFF2-40B4-BE49-F238E27FC236}">
                <a16:creationId xmlns:a16="http://schemas.microsoft.com/office/drawing/2014/main" id="{E5652613-143C-8079-EF6C-05843B9F0EC2}"/>
              </a:ext>
            </a:extLst>
          </p:cNvPr>
          <p:cNvSpPr txBox="1">
            <a:spLocks noChangeArrowheads="1"/>
          </p:cNvSpPr>
          <p:nvPr/>
        </p:nvSpPr>
        <p:spPr bwMode="auto">
          <a:xfrm>
            <a:off x="6019800" y="5969000"/>
            <a:ext cx="2743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err="1"/>
              <a:t>Welche</a:t>
            </a:r>
            <a:r>
              <a:rPr lang="en-US" altLang="en-US" sz="1200" i="1" dirty="0"/>
              <a:t> </a:t>
            </a:r>
            <a:r>
              <a:rPr lang="en-US" altLang="en-US" sz="1200" i="1" dirty="0" err="1"/>
              <a:t>drei</a:t>
            </a:r>
            <a:r>
              <a:rPr lang="en-US" altLang="en-US" sz="1200" i="1" dirty="0"/>
              <a:t> </a:t>
            </a:r>
            <a:r>
              <a:rPr lang="en-US" altLang="en-US" sz="1200" i="1" dirty="0" err="1"/>
              <a:t>Endotheldystrophien</a:t>
            </a:r>
            <a:r>
              <a:rPr lang="en-US" altLang="en-US" sz="1200" i="1" dirty="0"/>
              <a:t> </a:t>
            </a:r>
            <a:r>
              <a:rPr lang="en-US" altLang="en-US" sz="1200" i="1" dirty="0" err="1"/>
              <a:t>gibt</a:t>
            </a:r>
            <a:r>
              <a:rPr lang="en-US" altLang="en-US" sz="1200" i="1" dirty="0"/>
              <a:t> es? </a:t>
            </a:r>
          </a:p>
        </p:txBody>
      </p:sp>
      <p:sp>
        <p:nvSpPr>
          <p:cNvPr id="13318" name="Text Box 2">
            <a:extLst>
              <a:ext uri="{FF2B5EF4-FFF2-40B4-BE49-F238E27FC236}">
                <a16:creationId xmlns:a16="http://schemas.microsoft.com/office/drawing/2014/main" id="{785CD6CD-9C71-3958-8E0B-66D81FE8EDFA}"/>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37895" name="Text Box 4">
            <a:extLst>
              <a:ext uri="{FF2B5EF4-FFF2-40B4-BE49-F238E27FC236}">
                <a16:creationId xmlns:a16="http://schemas.microsoft.com/office/drawing/2014/main" id="{E0516261-F96F-1641-6C9F-98BE9B52F4D2}"/>
              </a:ext>
            </a:extLst>
          </p:cNvPr>
          <p:cNvSpPr txBox="1">
            <a:spLocks noChangeArrowheads="1"/>
          </p:cNvSpPr>
          <p:nvPr/>
        </p:nvSpPr>
        <p:spPr bwMode="auto">
          <a:xfrm>
            <a:off x="762000" y="2322513"/>
            <a:ext cx="4662488"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 </a:t>
            </a:r>
          </a:p>
        </p:txBody>
      </p:sp>
      <p:sp>
        <p:nvSpPr>
          <p:cNvPr id="37896" name="Text Box 5">
            <a:extLst>
              <a:ext uri="{FF2B5EF4-FFF2-40B4-BE49-F238E27FC236}">
                <a16:creationId xmlns:a16="http://schemas.microsoft.com/office/drawing/2014/main" id="{ECAC40B1-0DBA-2D00-DDFF-D0ED6DFE4BE9}"/>
              </a:ext>
            </a:extLst>
          </p:cNvPr>
          <p:cNvSpPr txBox="1">
            <a:spLocks noChangeArrowheads="1"/>
          </p:cNvSpPr>
          <p:nvPr/>
        </p:nvSpPr>
        <p:spPr bwMode="auto">
          <a:xfrm>
            <a:off x="762000" y="4038600"/>
            <a:ext cx="70104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7">
            <a:extLst>
              <a:ext uri="{FF2B5EF4-FFF2-40B4-BE49-F238E27FC236}">
                <a16:creationId xmlns:a16="http://schemas.microsoft.com/office/drawing/2014/main" id="{C2983D5C-912D-018F-F12A-3052756DF900}"/>
              </a:ext>
            </a:extLst>
          </p:cNvPr>
          <p:cNvSpPr txBox="1">
            <a:spLocks noChangeArrowheads="1"/>
          </p:cNvSpPr>
          <p:nvPr/>
        </p:nvSpPr>
        <p:spPr bwMode="auto">
          <a:xfrm>
            <a:off x="762000" y="5751513"/>
            <a:ext cx="4757738"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t>	1) </a:t>
            </a:r>
            <a:r>
              <a:rPr lang="en-US" altLang="en-US" sz="1200">
                <a:solidFill>
                  <a:srgbClr val="0000FF"/>
                </a:solidFill>
              </a:rPr>
              <a:t>Fuchs-Endotheldystrophie der Hornhaut</a:t>
            </a:r>
          </a:p>
          <a:p>
            <a:pPr eaLnBrk="1" hangingPunct="1">
              <a:spcBef>
                <a:spcPct val="0"/>
              </a:spcBef>
              <a:buClrTx/>
              <a:buSzTx/>
              <a:buFontTx/>
              <a:buNone/>
            </a:pPr>
            <a:r>
              <a:rPr lang="en-US" altLang="en-US" sz="1200"/>
              <a:t>	2) </a:t>
            </a:r>
            <a:r>
              <a:rPr lang="en-US" altLang="en-US" sz="1200">
                <a:solidFill>
                  <a:srgbClr val="0000FF"/>
                </a:solidFill>
              </a:rPr>
              <a:t>Hintere polymorphe Hornhautdystrophie</a:t>
            </a:r>
          </a:p>
          <a:p>
            <a:pPr eaLnBrk="1" hangingPunct="1">
              <a:spcBef>
                <a:spcPct val="0"/>
              </a:spcBef>
              <a:buClrTx/>
              <a:buSzTx/>
              <a:buFontTx/>
              <a:buNone/>
            </a:pPr>
            <a:r>
              <a:rPr lang="en-US" altLang="en-US" sz="1200"/>
              <a:t>	3) </a:t>
            </a:r>
            <a:r>
              <a:rPr lang="en-US" altLang="en-US" sz="1200">
                <a:solidFill>
                  <a:srgbClr val="0000FF"/>
                </a:solidFill>
              </a:rPr>
              <a:t>Angeborene hereditäre Endotheldystrophie</a:t>
            </a:r>
          </a:p>
        </p:txBody>
      </p:sp>
      <p:sp>
        <p:nvSpPr>
          <p:cNvPr id="38915" name="Slide Number Placeholder 1">
            <a:extLst>
              <a:ext uri="{FF2B5EF4-FFF2-40B4-BE49-F238E27FC236}">
                <a16:creationId xmlns:a16="http://schemas.microsoft.com/office/drawing/2014/main" id="{73F0509E-CB4F-7EAB-E70C-BCD076D000DF}"/>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45EC8F0F-E23E-DC45-804E-D47F6D823B7F}" type="slidenum">
              <a:rPr lang="en-US" altLang="en-US" sz="1000" smtClean="0"/>
              <a:t>35</a:t>
            </a:fld>
            <a:endParaRPr lang="en-US" altLang="en-US" sz="1000"/>
          </a:p>
        </p:txBody>
      </p:sp>
      <p:sp>
        <p:nvSpPr>
          <p:cNvPr id="38916" name="TextBox 2">
            <a:extLst>
              <a:ext uri="{FF2B5EF4-FFF2-40B4-BE49-F238E27FC236}">
                <a16:creationId xmlns:a16="http://schemas.microsoft.com/office/drawing/2014/main" id="{67749D2C-9A6D-7316-7BA1-81653138DF19}"/>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13318" name="Text Box 2">
            <a:extLst>
              <a:ext uri="{FF2B5EF4-FFF2-40B4-BE49-F238E27FC236}">
                <a16:creationId xmlns:a16="http://schemas.microsoft.com/office/drawing/2014/main" id="{DF6FF9C9-127F-4E81-7C5A-6C6EF3AD3440}"/>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25607" name="Text Box 4">
            <a:extLst>
              <a:ext uri="{FF2B5EF4-FFF2-40B4-BE49-F238E27FC236}">
                <a16:creationId xmlns:a16="http://schemas.microsoft.com/office/drawing/2014/main" id="{E7DC6A4A-8A6F-414B-70EB-C7754D97D996}"/>
              </a:ext>
            </a:extLst>
          </p:cNvPr>
          <p:cNvSpPr txBox="1">
            <a:spLocks noChangeArrowheads="1"/>
          </p:cNvSpPr>
          <p:nvPr/>
        </p:nvSpPr>
        <p:spPr bwMode="auto">
          <a:xfrm>
            <a:off x="762000" y="2322513"/>
            <a:ext cx="475773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err="1">
                <a:solidFill>
                  <a:schemeClr val="bg1">
                    <a:lumMod val="75000"/>
                  </a:schemeClr>
                </a:solidFill>
              </a:rPr>
              <a:t>Epithel</a:t>
            </a:r>
            <a:r>
              <a:rPr lang="en-US" altLang="en-US" sz="1200" b="1" dirty="0">
                <a:solidFill>
                  <a:schemeClr val="bg1">
                    <a:lumMod val="75000"/>
                  </a:schemeClr>
                </a:solidFill>
              </a:rPr>
              <a:t>-Stroma</a:t>
            </a:r>
            <a:r>
              <a:rPr lang="en-US" altLang="en-US" sz="1200" b="1" i="1" dirty="0">
                <a:solidFill>
                  <a:schemeClr val="bg1">
                    <a:lumMod val="75000"/>
                  </a:schemeClr>
                </a:solidFill>
              </a:rPr>
              <a:t>-TGFBI</a:t>
            </a:r>
            <a:r>
              <a:rPr lang="en-US" altLang="en-US" sz="1200" b="1" dirty="0">
                <a:solidFill>
                  <a:schemeClr val="bg1">
                    <a:lumMod val="75000"/>
                  </a:schemeClr>
                </a:solidFill>
              </a:rPr>
              <a:t>-</a:t>
            </a:r>
            <a:r>
              <a:rPr lang="en-US" altLang="en-US" sz="1200" b="1" dirty="0" err="1">
                <a:solidFill>
                  <a:schemeClr val="bg1">
                    <a:lumMod val="75000"/>
                  </a:schemeClr>
                </a:solidFill>
              </a:rPr>
              <a:t>Dystrophien</a:t>
            </a:r>
            <a:r>
              <a:rPr lang="en-US" altLang="en-US" sz="1200" b="1"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1) Reis-</a:t>
            </a:r>
            <a:r>
              <a:rPr lang="en-US" altLang="en-US" sz="1200" dirty="0" err="1">
                <a:solidFill>
                  <a:schemeClr val="bg1">
                    <a:lumMod val="75000"/>
                  </a:schemeClr>
                </a:solidFill>
              </a:rPr>
              <a:t>Bückler</a:t>
            </a:r>
            <a:r>
              <a:rPr lang="en-US" altLang="en-US" sz="1200" dirty="0">
                <a:solidFill>
                  <a:schemeClr val="bg1">
                    <a:lumMod val="75000"/>
                  </a:schemeClr>
                </a:solidFill>
              </a:rPr>
              <a:t>-</a:t>
            </a:r>
            <a:r>
              <a:rPr lang="en-US" altLang="en-US" sz="1200" dirty="0" err="1">
                <a:solidFill>
                  <a:schemeClr val="bg1">
                    <a:lumMod val="75000"/>
                  </a:schemeClr>
                </a:solidFill>
              </a:rPr>
              <a:t>Hornhautdystrophie</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2) Thiel-Behnke-</a:t>
            </a:r>
            <a:r>
              <a:rPr lang="en-US" altLang="en-US" sz="1200" dirty="0" err="1">
                <a:solidFill>
                  <a:schemeClr val="bg1">
                    <a:lumMod val="75000"/>
                  </a:schemeClr>
                </a:solidFill>
              </a:rPr>
              <a:t>Hornhautdystrophie</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Granuläre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2 </a:t>
            </a:r>
          </a:p>
        </p:txBody>
      </p:sp>
      <p:sp>
        <p:nvSpPr>
          <p:cNvPr id="25608" name="Text Box 5">
            <a:extLst>
              <a:ext uri="{FF2B5EF4-FFF2-40B4-BE49-F238E27FC236}">
                <a16:creationId xmlns:a16="http://schemas.microsoft.com/office/drawing/2014/main" id="{E51FD3D2-727E-70DE-8BA9-DBAE5462699C}"/>
              </a:ext>
            </a:extLst>
          </p:cNvPr>
          <p:cNvSpPr txBox="1">
            <a:spLocks noChangeArrowheads="1"/>
          </p:cNvSpPr>
          <p:nvPr/>
        </p:nvSpPr>
        <p:spPr bwMode="auto">
          <a:xfrm>
            <a:off x="762000" y="4038600"/>
            <a:ext cx="475773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 </a:t>
            </a:r>
            <a:r>
              <a:rPr lang="en-US" altLang="en-US" sz="1200" dirty="0" err="1">
                <a:solidFill>
                  <a:schemeClr val="bg1">
                    <a:lumMod val="75000"/>
                  </a:schemeClr>
                </a:solidFill>
              </a:rPr>
              <a:t>Makuläre</a:t>
            </a:r>
            <a:r>
              <a:rPr lang="en-US" altLang="en-US" sz="1200" dirty="0">
                <a:solidFill>
                  <a:schemeClr val="bg1">
                    <a:lumMod val="75000"/>
                  </a:schemeClr>
                </a:solidFill>
              </a:rPr>
              <a:t> Hornhautdystrophie</a:t>
            </a:r>
          </a:p>
          <a:p>
            <a:pPr eaLnBrk="1" hangingPunct="1">
              <a:spcBef>
                <a:spcPct val="0"/>
              </a:spcBef>
              <a:buClrTx/>
              <a:buSzTx/>
              <a:buFontTx/>
              <a:buNone/>
              <a:defRPr/>
            </a:pPr>
            <a:r>
              <a:rPr lang="en-US" altLang="en-US" sz="1200" dirty="0">
                <a:solidFill>
                  <a:schemeClr val="bg1">
                    <a:lumMod val="75000"/>
                  </a:schemeClr>
                </a:solidFill>
              </a:rPr>
              <a:t>	2) Schnyder-Hornhautdystrophie </a:t>
            </a:r>
          </a:p>
          <a:p>
            <a:pPr eaLnBrk="1" hangingPunct="1">
              <a:spcBef>
                <a:spcPct val="0"/>
              </a:spcBef>
              <a:buClrTx/>
              <a:buSzTx/>
              <a:buFontTx/>
              <a:buNone/>
              <a:defRPr/>
            </a:pPr>
            <a:r>
              <a:rPr lang="en-US" altLang="en-US" sz="1200" dirty="0">
                <a:solidFill>
                  <a:schemeClr val="bg1">
                    <a:lumMod val="75000"/>
                  </a:schemeClr>
                </a:solidFill>
              </a:rPr>
              <a:t>	3) Angeborene stromale Hornhautdystrophie </a:t>
            </a:r>
          </a:p>
          <a:p>
            <a:pPr eaLnBrk="1" hangingPunct="1">
              <a:spcBef>
                <a:spcPct val="0"/>
              </a:spcBef>
              <a:buClrTx/>
              <a:buSzTx/>
              <a:buFontTx/>
              <a:buNone/>
              <a:defRPr/>
            </a:pPr>
            <a:r>
              <a:rPr lang="en-US" altLang="en-US" sz="1200" dirty="0">
                <a:solidFill>
                  <a:schemeClr val="bg1">
                    <a:lumMod val="75000"/>
                  </a:schemeClr>
                </a:solidFill>
              </a:rPr>
              <a:t>	4) Fleck-Hornhautdystrophie</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Posteriore</a:t>
            </a:r>
            <a:r>
              <a:rPr lang="en-US" altLang="en-US" sz="1200" dirty="0">
                <a:solidFill>
                  <a:schemeClr val="bg1">
                    <a:lumMod val="75000"/>
                  </a:schemeClr>
                </a:solidFill>
              </a:rPr>
              <a:t> </a:t>
            </a:r>
            <a:r>
              <a:rPr lang="en-US" altLang="en-US" sz="1200" dirty="0" err="1">
                <a:solidFill>
                  <a:schemeClr val="bg1">
                    <a:lumMod val="75000"/>
                  </a:schemeClr>
                </a:solidFill>
              </a:rPr>
              <a:t>amorphe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endParaRPr lang="en-US" altLang="en-US" sz="1200"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6) Prä-Descemet-Hornhautdystrophie</a:t>
            </a:r>
          </a:p>
        </p:txBody>
      </p:sp>
      <p:sp>
        <p:nvSpPr>
          <p:cNvPr id="10" name="TextBox 9">
            <a:extLst>
              <a:ext uri="{FF2B5EF4-FFF2-40B4-BE49-F238E27FC236}">
                <a16:creationId xmlns:a16="http://schemas.microsoft.com/office/drawing/2014/main" id="{5FA00F36-60CF-290D-0B2D-29B474D2C03D}"/>
              </a:ext>
            </a:extLst>
          </p:cNvPr>
          <p:cNvSpPr txBox="1"/>
          <p:nvPr/>
        </p:nvSpPr>
        <p:spPr>
          <a:xfrm>
            <a:off x="1066800" y="4054475"/>
            <a:ext cx="7162800" cy="1568450"/>
          </a:xfrm>
          <a:prstGeom prst="rect">
            <a:avLst/>
          </a:prstGeom>
          <a:solidFill>
            <a:srgbClr val="33CC33"/>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Alle drei sind wichtig, wenn auch aus unterschiedlichen Gründen. </a:t>
            </a:r>
            <a:r>
              <a:rPr lang="en-US" sz="1200" dirty="0">
                <a:solidFill>
                  <a:srgbClr val="33CC33"/>
                </a:solidFill>
              </a:rPr>
              <a:t>Da </a:t>
            </a:r>
            <a:r>
              <a:rPr lang="en-US" sz="1200" i="1" dirty="0">
                <a:solidFill>
                  <a:srgbClr val="33CC33"/>
                </a:solidFill>
              </a:rPr>
              <a:t>die Fuchs-Dystrophie</a:t>
            </a:r>
            <a:r>
              <a:rPr lang="en-US" sz="1200" dirty="0">
                <a:solidFill>
                  <a:srgbClr val="33CC33"/>
                </a:solidFill>
              </a:rPr>
              <a:t> sowohl häufig als auch schwerwiegend ist, wird </a:t>
            </a:r>
            <a:r>
              <a:rPr lang="en-US" sz="1200" i="1" dirty="0">
                <a:solidFill>
                  <a:srgbClr val="33CC33"/>
                </a:solidFill>
              </a:rPr>
              <a:t>ihr </a:t>
            </a:r>
            <a:r>
              <a:rPr lang="en-US" sz="1200" dirty="0">
                <a:solidFill>
                  <a:srgbClr val="33CC33"/>
                </a:solidFill>
              </a:rPr>
              <a:t>im Buch </a:t>
            </a:r>
            <a:r>
              <a:rPr lang="en-US" sz="1200" i="1" dirty="0">
                <a:solidFill>
                  <a:srgbClr val="33CC33"/>
                </a:solidFill>
              </a:rPr>
              <a:t>über die Hornhaut</a:t>
            </a:r>
            <a:r>
              <a:rPr lang="en-US" sz="1200" dirty="0">
                <a:solidFill>
                  <a:srgbClr val="33CC33"/>
                </a:solidFill>
              </a:rPr>
              <a:t> am meisten Raum gewidmet. Auch </a:t>
            </a:r>
            <a:r>
              <a:rPr lang="en-US" sz="1200" i="1" dirty="0">
                <a:solidFill>
                  <a:srgbClr val="33CC33"/>
                </a:solidFill>
              </a:rPr>
              <a:t>die PPMD </a:t>
            </a:r>
            <a:r>
              <a:rPr lang="en-US" sz="1200" dirty="0">
                <a:solidFill>
                  <a:srgbClr val="33CC33"/>
                </a:solidFill>
              </a:rPr>
              <a:t>findet reichlich Beachtung. </a:t>
            </a:r>
            <a:r>
              <a:rPr lang="en-US" sz="1200" i="1" dirty="0">
                <a:solidFill>
                  <a:srgbClr val="33CC33"/>
                </a:solidFill>
              </a:rPr>
              <a:t>Die CHED </a:t>
            </a:r>
            <a:r>
              <a:rPr lang="en-US" sz="1200" dirty="0">
                <a:solidFill>
                  <a:srgbClr val="33CC33"/>
                </a:solidFill>
              </a:rPr>
              <a:t>erhält weniger Aufmerksamkeit, ist jedoch aus einem anderen Grund wichtig: Sie steht auf der Differentialdiagnose für eine trübe Hornhaut im Säuglingsalter (sie ist das </a:t>
            </a:r>
            <a:r>
              <a:rPr lang="en-US" sz="1200" i="1" dirty="0">
                <a:solidFill>
                  <a:srgbClr val="33CC33"/>
                </a:solidFill>
              </a:rPr>
              <a:t>„E“ </a:t>
            </a:r>
            <a:r>
              <a:rPr lang="en-US" sz="1200" dirty="0">
                <a:solidFill>
                  <a:srgbClr val="33CC33"/>
                </a:solidFill>
              </a:rPr>
              <a:t>in der berüchtigten STUMPED-Eselsbrücke). Weitere Informationen zu diesem wichtigen Thema finden Sie in der Folienreihe </a:t>
            </a:r>
            <a:r>
              <a:rPr lang="en-US" sz="1200" i="1" dirty="0">
                <a:solidFill>
                  <a:srgbClr val="33CC33"/>
                </a:solidFill>
              </a:rPr>
              <a:t>K9</a:t>
            </a:r>
            <a:r>
              <a:rPr lang="en-US" sz="1200" dirty="0">
                <a:solidFill>
                  <a:srgbClr val="33CC33"/>
                </a:solidFill>
              </a:rPr>
              <a: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7">
            <a:extLst>
              <a:ext uri="{FF2B5EF4-FFF2-40B4-BE49-F238E27FC236}">
                <a16:creationId xmlns:a16="http://schemas.microsoft.com/office/drawing/2014/main" id="{35DF01F1-6D12-2685-FD7F-F4864919F764}"/>
              </a:ext>
            </a:extLst>
          </p:cNvPr>
          <p:cNvSpPr txBox="1">
            <a:spLocks noChangeArrowheads="1"/>
          </p:cNvSpPr>
          <p:nvPr/>
        </p:nvSpPr>
        <p:spPr bwMode="auto">
          <a:xfrm>
            <a:off x="762000" y="5751513"/>
            <a:ext cx="4757738"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Endotheliale Dystrophien</a:t>
            </a:r>
          </a:p>
          <a:p>
            <a:pPr eaLnBrk="1" hangingPunct="1">
              <a:spcBef>
                <a:spcPct val="0"/>
              </a:spcBef>
              <a:buClrTx/>
              <a:buSzTx/>
              <a:buFontTx/>
              <a:buNone/>
              <a:defRPr/>
            </a:pPr>
            <a:r>
              <a:rPr lang="en-US" altLang="en-US" sz="1200" dirty="0"/>
              <a:t>	1) </a:t>
            </a:r>
            <a:r>
              <a:rPr lang="en-US" altLang="en-US" sz="1200" b="1" dirty="0">
                <a:solidFill>
                  <a:srgbClr val="0000FF"/>
                </a:solidFill>
              </a:rPr>
              <a:t>Fuchs-Endotheldystrophie der Hornhaut</a:t>
            </a:r>
          </a:p>
          <a:p>
            <a:pPr eaLnBrk="1" hangingPunct="1">
              <a:spcBef>
                <a:spcPct val="0"/>
              </a:spcBef>
              <a:buClrTx/>
              <a:buSzTx/>
              <a:buFontTx/>
              <a:buNone/>
              <a:defRPr/>
            </a:pPr>
            <a:r>
              <a:rPr lang="en-US" altLang="en-US" sz="1200" dirty="0">
                <a:solidFill>
                  <a:schemeClr val="bg1">
                    <a:lumMod val="75000"/>
                  </a:schemeClr>
                </a:solidFill>
              </a:rPr>
              <a:t>	2) Hintere polymorphe Hornhautdystrophie</a:t>
            </a:r>
          </a:p>
          <a:p>
            <a:pPr eaLnBrk="1" hangingPunct="1">
              <a:spcBef>
                <a:spcPct val="0"/>
              </a:spcBef>
              <a:buClrTx/>
              <a:buSzTx/>
              <a:buFontTx/>
              <a:buNone/>
              <a:defRPr/>
            </a:pPr>
            <a:r>
              <a:rPr lang="en-US" altLang="en-US" sz="1200" dirty="0">
                <a:solidFill>
                  <a:schemeClr val="bg1">
                    <a:lumMod val="75000"/>
                  </a:schemeClr>
                </a:solidFill>
              </a:rPr>
              <a:t>	3) Angeborene hereditäre Endotheldystrophie</a:t>
            </a:r>
          </a:p>
        </p:txBody>
      </p:sp>
      <p:sp>
        <p:nvSpPr>
          <p:cNvPr id="39939" name="Slide Number Placeholder 1">
            <a:extLst>
              <a:ext uri="{FF2B5EF4-FFF2-40B4-BE49-F238E27FC236}">
                <a16:creationId xmlns:a16="http://schemas.microsoft.com/office/drawing/2014/main" id="{C319CD2E-938D-13C3-0912-0E12B9039827}"/>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0580C199-EF17-DC45-B1B4-9F822F80CD26}" type="slidenum">
              <a:rPr lang="en-US" altLang="en-US" sz="1000" smtClean="0"/>
              <a:t>36</a:t>
            </a:fld>
            <a:endParaRPr lang="en-US" altLang="en-US" sz="1000"/>
          </a:p>
        </p:txBody>
      </p:sp>
      <p:sp>
        <p:nvSpPr>
          <p:cNvPr id="39940" name="TextBox 2">
            <a:extLst>
              <a:ext uri="{FF2B5EF4-FFF2-40B4-BE49-F238E27FC236}">
                <a16:creationId xmlns:a16="http://schemas.microsoft.com/office/drawing/2014/main" id="{C9FA3E71-D354-ED43-38C7-0699036279E4}"/>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13318" name="Text Box 2">
            <a:extLst>
              <a:ext uri="{FF2B5EF4-FFF2-40B4-BE49-F238E27FC236}">
                <a16:creationId xmlns:a16="http://schemas.microsoft.com/office/drawing/2014/main" id="{B61FBD61-8CAC-5772-8499-A244F8107B92}"/>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25607" name="Text Box 4">
            <a:extLst>
              <a:ext uri="{FF2B5EF4-FFF2-40B4-BE49-F238E27FC236}">
                <a16:creationId xmlns:a16="http://schemas.microsoft.com/office/drawing/2014/main" id="{90799690-503B-7A6C-85F3-9CE99560B0E3}"/>
              </a:ext>
            </a:extLst>
          </p:cNvPr>
          <p:cNvSpPr txBox="1">
            <a:spLocks noChangeArrowheads="1"/>
          </p:cNvSpPr>
          <p:nvPr/>
        </p:nvSpPr>
        <p:spPr bwMode="auto">
          <a:xfrm>
            <a:off x="762000" y="2322513"/>
            <a:ext cx="475773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err="1">
                <a:solidFill>
                  <a:schemeClr val="bg1">
                    <a:lumMod val="75000"/>
                  </a:schemeClr>
                </a:solidFill>
              </a:rPr>
              <a:t>Epithel</a:t>
            </a:r>
            <a:r>
              <a:rPr lang="en-US" altLang="en-US" sz="1200" b="1" dirty="0">
                <a:solidFill>
                  <a:schemeClr val="bg1">
                    <a:lumMod val="75000"/>
                  </a:schemeClr>
                </a:solidFill>
              </a:rPr>
              <a:t>-Stroma</a:t>
            </a:r>
            <a:r>
              <a:rPr lang="en-US" altLang="en-US" sz="1200" b="1" i="1" dirty="0">
                <a:solidFill>
                  <a:schemeClr val="bg1">
                    <a:lumMod val="75000"/>
                  </a:schemeClr>
                </a:solidFill>
              </a:rPr>
              <a:t>-TGFBI</a:t>
            </a:r>
            <a:r>
              <a:rPr lang="en-US" altLang="en-US" sz="1200" b="1" dirty="0">
                <a:solidFill>
                  <a:schemeClr val="bg1">
                    <a:lumMod val="75000"/>
                  </a:schemeClr>
                </a:solidFill>
              </a:rPr>
              <a:t>-</a:t>
            </a:r>
            <a:r>
              <a:rPr lang="en-US" altLang="en-US" sz="1200" b="1" dirty="0" err="1">
                <a:solidFill>
                  <a:schemeClr val="bg1">
                    <a:lumMod val="75000"/>
                  </a:schemeClr>
                </a:solidFill>
              </a:rPr>
              <a:t>Dystrophien</a:t>
            </a:r>
            <a:r>
              <a:rPr lang="en-US" altLang="en-US" sz="1200" b="1"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1) Reis-</a:t>
            </a:r>
            <a:r>
              <a:rPr lang="en-US" altLang="en-US" sz="1200" dirty="0" err="1">
                <a:solidFill>
                  <a:schemeClr val="bg1">
                    <a:lumMod val="75000"/>
                  </a:schemeClr>
                </a:solidFill>
              </a:rPr>
              <a:t>Bückler</a:t>
            </a:r>
            <a:r>
              <a:rPr lang="en-US" altLang="en-US" sz="1200" dirty="0">
                <a:solidFill>
                  <a:schemeClr val="bg1">
                    <a:lumMod val="75000"/>
                  </a:schemeClr>
                </a:solidFill>
              </a:rPr>
              <a:t>-</a:t>
            </a:r>
            <a:r>
              <a:rPr lang="en-US" altLang="en-US" sz="1200" dirty="0" err="1">
                <a:solidFill>
                  <a:schemeClr val="bg1">
                    <a:lumMod val="75000"/>
                  </a:schemeClr>
                </a:solidFill>
              </a:rPr>
              <a:t>Hornhautdystrophie</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2) Thiel-Behnke-</a:t>
            </a:r>
            <a:r>
              <a:rPr lang="en-US" altLang="en-US" sz="1200" dirty="0" err="1">
                <a:solidFill>
                  <a:schemeClr val="bg1">
                    <a:lumMod val="75000"/>
                  </a:schemeClr>
                </a:solidFill>
              </a:rPr>
              <a:t>Hornhautdystrophie</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Granuläre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2 </a:t>
            </a:r>
          </a:p>
        </p:txBody>
      </p:sp>
      <p:sp>
        <p:nvSpPr>
          <p:cNvPr id="25608" name="Text Box 5">
            <a:extLst>
              <a:ext uri="{FF2B5EF4-FFF2-40B4-BE49-F238E27FC236}">
                <a16:creationId xmlns:a16="http://schemas.microsoft.com/office/drawing/2014/main" id="{1ED49E3F-B127-65AC-48ED-E369FA2C604D}"/>
              </a:ext>
            </a:extLst>
          </p:cNvPr>
          <p:cNvSpPr txBox="1">
            <a:spLocks noChangeArrowheads="1"/>
          </p:cNvSpPr>
          <p:nvPr/>
        </p:nvSpPr>
        <p:spPr bwMode="auto">
          <a:xfrm>
            <a:off x="762000" y="4038600"/>
            <a:ext cx="475773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 </a:t>
            </a:r>
            <a:r>
              <a:rPr lang="en-US" altLang="en-US" sz="1200" dirty="0" err="1">
                <a:solidFill>
                  <a:schemeClr val="bg1">
                    <a:lumMod val="75000"/>
                  </a:schemeClr>
                </a:solidFill>
              </a:rPr>
              <a:t>Makuläre</a:t>
            </a:r>
            <a:r>
              <a:rPr lang="en-US" altLang="en-US" sz="1200" dirty="0">
                <a:solidFill>
                  <a:schemeClr val="bg1">
                    <a:lumMod val="75000"/>
                  </a:schemeClr>
                </a:solidFill>
              </a:rPr>
              <a:t> Hornhautdystrophie</a:t>
            </a:r>
          </a:p>
          <a:p>
            <a:pPr eaLnBrk="1" hangingPunct="1">
              <a:spcBef>
                <a:spcPct val="0"/>
              </a:spcBef>
              <a:buClrTx/>
              <a:buSzTx/>
              <a:buFontTx/>
              <a:buNone/>
              <a:defRPr/>
            </a:pPr>
            <a:r>
              <a:rPr lang="en-US" altLang="en-US" sz="1200" dirty="0">
                <a:solidFill>
                  <a:schemeClr val="bg1">
                    <a:lumMod val="75000"/>
                  </a:schemeClr>
                </a:solidFill>
              </a:rPr>
              <a:t>	2) Schnyder-Hornhautdystrophie </a:t>
            </a:r>
          </a:p>
          <a:p>
            <a:pPr eaLnBrk="1" hangingPunct="1">
              <a:spcBef>
                <a:spcPct val="0"/>
              </a:spcBef>
              <a:buClrTx/>
              <a:buSzTx/>
              <a:buFontTx/>
              <a:buNone/>
              <a:defRPr/>
            </a:pPr>
            <a:r>
              <a:rPr lang="en-US" altLang="en-US" sz="1200" dirty="0">
                <a:solidFill>
                  <a:schemeClr val="bg1">
                    <a:lumMod val="75000"/>
                  </a:schemeClr>
                </a:solidFill>
              </a:rPr>
              <a:t>	3) Angeborene stromale Hornhautdystrophie </a:t>
            </a:r>
          </a:p>
          <a:p>
            <a:pPr eaLnBrk="1" hangingPunct="1">
              <a:spcBef>
                <a:spcPct val="0"/>
              </a:spcBef>
              <a:buClrTx/>
              <a:buSzTx/>
              <a:buFontTx/>
              <a:buNone/>
              <a:defRPr/>
            </a:pPr>
            <a:r>
              <a:rPr lang="en-US" altLang="en-US" sz="1200" dirty="0">
                <a:solidFill>
                  <a:schemeClr val="bg1">
                    <a:lumMod val="75000"/>
                  </a:schemeClr>
                </a:solidFill>
              </a:rPr>
              <a:t>	4) Fleck-Hornhautdystrophie</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Posteriore</a:t>
            </a:r>
            <a:r>
              <a:rPr lang="en-US" altLang="en-US" sz="1200" dirty="0">
                <a:solidFill>
                  <a:schemeClr val="bg1">
                    <a:lumMod val="75000"/>
                  </a:schemeClr>
                </a:solidFill>
              </a:rPr>
              <a:t> </a:t>
            </a:r>
            <a:r>
              <a:rPr lang="en-US" altLang="en-US" sz="1200" dirty="0" err="1">
                <a:solidFill>
                  <a:schemeClr val="bg1">
                    <a:lumMod val="75000"/>
                  </a:schemeClr>
                </a:solidFill>
              </a:rPr>
              <a:t>amorphe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endParaRPr lang="en-US" altLang="en-US" sz="1200"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6) Prä-Descemet-Hornhautdystrophie</a:t>
            </a:r>
          </a:p>
        </p:txBody>
      </p:sp>
      <p:sp>
        <p:nvSpPr>
          <p:cNvPr id="10" name="TextBox 9">
            <a:extLst>
              <a:ext uri="{FF2B5EF4-FFF2-40B4-BE49-F238E27FC236}">
                <a16:creationId xmlns:a16="http://schemas.microsoft.com/office/drawing/2014/main" id="{69BA2EE1-E544-C041-0A01-A1A7E9050071}"/>
              </a:ext>
            </a:extLst>
          </p:cNvPr>
          <p:cNvSpPr txBox="1"/>
          <p:nvPr/>
        </p:nvSpPr>
        <p:spPr>
          <a:xfrm>
            <a:off x="1066800" y="4054475"/>
            <a:ext cx="7162800" cy="1568450"/>
          </a:xfrm>
          <a:prstGeom prst="rect">
            <a:avLst/>
          </a:prstGeom>
          <a:solidFill>
            <a:srgbClr val="33CC33"/>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Alle drei sind wichtig, wenn auch aus unterschiedlichen Gründen. </a:t>
            </a:r>
            <a:r>
              <a:rPr lang="en-US" sz="1200" dirty="0">
                <a:solidFill>
                  <a:srgbClr val="0000FF"/>
                </a:solidFill>
                <a:effectLst>
                  <a:outerShdw blurRad="38100" dist="38100" dir="2700000" algn="tl">
                    <a:srgbClr val="000000">
                      <a:alpha val="43137"/>
                    </a:srgbClr>
                  </a:outerShdw>
                </a:effectLst>
              </a:rPr>
              <a:t>Da </a:t>
            </a:r>
            <a:r>
              <a:rPr lang="en-US" sz="1200" i="1" dirty="0">
                <a:solidFill>
                  <a:srgbClr val="0000FF"/>
                </a:solidFill>
                <a:effectLst>
                  <a:outerShdw blurRad="38100" dist="38100" dir="2700000" algn="tl">
                    <a:srgbClr val="000000">
                      <a:alpha val="43137"/>
                    </a:srgbClr>
                  </a:outerShdw>
                </a:effectLst>
              </a:rPr>
              <a:t>die Fuchs-Dystrophie</a:t>
            </a:r>
            <a:r>
              <a:rPr lang="en-US" sz="1200" dirty="0">
                <a:solidFill>
                  <a:srgbClr val="0000FF"/>
                </a:solidFill>
                <a:effectLst>
                  <a:outerShdw blurRad="38100" dist="38100" dir="2700000" algn="tl">
                    <a:srgbClr val="000000">
                      <a:alpha val="43137"/>
                    </a:srgbClr>
                  </a:outerShdw>
                </a:effectLst>
              </a:rPr>
              <a:t> sowohl häufig als auch schwerwiegend ist, wird </a:t>
            </a:r>
            <a:r>
              <a:rPr lang="en-US" sz="1200" i="1" dirty="0">
                <a:solidFill>
                  <a:srgbClr val="0000FF"/>
                </a:solidFill>
                <a:effectLst>
                  <a:outerShdw blurRad="38100" dist="38100" dir="2700000" algn="tl">
                    <a:srgbClr val="000000">
                      <a:alpha val="43137"/>
                    </a:srgbClr>
                  </a:outerShdw>
                </a:effectLst>
              </a:rPr>
              <a:t>ihr </a:t>
            </a:r>
            <a:r>
              <a:rPr lang="en-US" sz="1200" dirty="0">
                <a:solidFill>
                  <a:srgbClr val="0000FF"/>
                </a:solidFill>
                <a:effectLst>
                  <a:outerShdw blurRad="38100" dist="38100" dir="2700000" algn="tl">
                    <a:srgbClr val="000000">
                      <a:alpha val="43137"/>
                    </a:srgbClr>
                  </a:outerShdw>
                </a:effectLst>
              </a:rPr>
              <a:t>im Buch </a:t>
            </a:r>
            <a:r>
              <a:rPr lang="en-US" sz="1200" i="1" dirty="0">
                <a:solidFill>
                  <a:srgbClr val="0000FF"/>
                </a:solidFill>
                <a:effectLst>
                  <a:outerShdw blurRad="38100" dist="38100" dir="2700000" algn="tl">
                    <a:srgbClr val="000000">
                      <a:alpha val="43137"/>
                    </a:srgbClr>
                  </a:outerShdw>
                </a:effectLst>
              </a:rPr>
              <a:t>über die Hornhaut</a:t>
            </a:r>
            <a:r>
              <a:rPr lang="en-US" sz="1200" dirty="0">
                <a:solidFill>
                  <a:srgbClr val="0000FF"/>
                </a:solidFill>
                <a:effectLst>
                  <a:outerShdw blurRad="38100" dist="38100" dir="2700000" algn="tl">
                    <a:srgbClr val="000000">
                      <a:alpha val="43137"/>
                    </a:srgbClr>
                  </a:outerShdw>
                </a:effectLst>
              </a:rPr>
              <a:t> am meisten Raum gewidmet. </a:t>
            </a:r>
            <a:r>
              <a:rPr lang="en-US" sz="1200" dirty="0">
                <a:solidFill>
                  <a:srgbClr val="33CC33"/>
                </a:solidFill>
              </a:rPr>
              <a:t>Auch </a:t>
            </a:r>
            <a:r>
              <a:rPr lang="en-US" sz="1200" i="1" dirty="0">
                <a:solidFill>
                  <a:srgbClr val="33CC33"/>
                </a:solidFill>
              </a:rPr>
              <a:t>die PPMD </a:t>
            </a:r>
            <a:r>
              <a:rPr lang="en-US" sz="1200" dirty="0">
                <a:solidFill>
                  <a:srgbClr val="33CC33"/>
                </a:solidFill>
              </a:rPr>
              <a:t>findet reichlich Beachtung. </a:t>
            </a:r>
            <a:r>
              <a:rPr lang="en-US" sz="1200" i="1" dirty="0">
                <a:solidFill>
                  <a:srgbClr val="33CC33"/>
                </a:solidFill>
              </a:rPr>
              <a:t>Die CHED </a:t>
            </a:r>
            <a:r>
              <a:rPr lang="en-US" sz="1200" dirty="0">
                <a:solidFill>
                  <a:srgbClr val="33CC33"/>
                </a:solidFill>
              </a:rPr>
              <a:t>erhält weniger Aufmerksamkeit, ist jedoch aus einem anderen Grund wichtig: Sie steht auf der Differentialdiagnose für eine trübe Hornhaut im Säuglingsalter (sie ist das </a:t>
            </a:r>
            <a:r>
              <a:rPr lang="en-US" sz="1200" i="1" dirty="0">
                <a:solidFill>
                  <a:srgbClr val="33CC33"/>
                </a:solidFill>
              </a:rPr>
              <a:t>„E“ </a:t>
            </a:r>
            <a:r>
              <a:rPr lang="en-US" sz="1200" dirty="0">
                <a:solidFill>
                  <a:srgbClr val="33CC33"/>
                </a:solidFill>
              </a:rPr>
              <a:t>in der berüchtigten STUMPED-Eselsbrücke). Weitere Informationen zu diesem wichtigen Thema finden Sie in der Folienreihe </a:t>
            </a:r>
            <a:r>
              <a:rPr lang="en-US" sz="1200" i="1" dirty="0">
                <a:solidFill>
                  <a:srgbClr val="33CC33"/>
                </a:solidFill>
              </a:rPr>
              <a:t>K9</a:t>
            </a:r>
            <a:r>
              <a:rPr lang="en-US" sz="1200" dirty="0">
                <a:solidFill>
                  <a:srgbClr val="33CC33"/>
                </a:solidFill>
              </a:rPr>
              <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7">
            <a:extLst>
              <a:ext uri="{FF2B5EF4-FFF2-40B4-BE49-F238E27FC236}">
                <a16:creationId xmlns:a16="http://schemas.microsoft.com/office/drawing/2014/main" id="{F1135C51-4DCB-F0C9-8433-75A3007B4359}"/>
              </a:ext>
            </a:extLst>
          </p:cNvPr>
          <p:cNvSpPr txBox="1">
            <a:spLocks noChangeArrowheads="1"/>
          </p:cNvSpPr>
          <p:nvPr/>
        </p:nvSpPr>
        <p:spPr bwMode="auto">
          <a:xfrm>
            <a:off x="762000" y="5751513"/>
            <a:ext cx="5060950"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Endotheliale Dystrophien</a:t>
            </a:r>
            <a:endParaRPr lang="en-US" altLang="en-US" sz="1400" b="1"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1) Fuchs-Endotheldystrophie der Hornhaut</a:t>
            </a:r>
          </a:p>
          <a:p>
            <a:pPr eaLnBrk="1" hangingPunct="1">
              <a:spcBef>
                <a:spcPct val="0"/>
              </a:spcBef>
              <a:buClrTx/>
              <a:buSzTx/>
              <a:buFontTx/>
              <a:buNone/>
              <a:defRPr/>
            </a:pPr>
            <a:r>
              <a:rPr lang="en-US" altLang="en-US" sz="1200" dirty="0"/>
              <a:t>	2) </a:t>
            </a:r>
            <a:r>
              <a:rPr lang="en-US" altLang="en-US" sz="1200" b="1" dirty="0">
                <a:solidFill>
                  <a:srgbClr val="0000FF"/>
                </a:solidFill>
              </a:rPr>
              <a:t>Hintere polymorphe Hornhautdystrophie</a:t>
            </a:r>
          </a:p>
          <a:p>
            <a:pPr eaLnBrk="1" hangingPunct="1">
              <a:spcBef>
                <a:spcPct val="0"/>
              </a:spcBef>
              <a:buClrTx/>
              <a:buSzTx/>
              <a:buFontTx/>
              <a:buNone/>
              <a:defRPr/>
            </a:pPr>
            <a:r>
              <a:rPr lang="en-US" altLang="en-US" sz="1200" dirty="0">
                <a:solidFill>
                  <a:schemeClr val="bg1">
                    <a:lumMod val="75000"/>
                  </a:schemeClr>
                </a:solidFill>
              </a:rPr>
              <a:t>	3) Angeborene hereditäre Endotheldystrophie</a:t>
            </a:r>
          </a:p>
        </p:txBody>
      </p:sp>
      <p:sp>
        <p:nvSpPr>
          <p:cNvPr id="40963" name="Slide Number Placeholder 1">
            <a:extLst>
              <a:ext uri="{FF2B5EF4-FFF2-40B4-BE49-F238E27FC236}">
                <a16:creationId xmlns:a16="http://schemas.microsoft.com/office/drawing/2014/main" id="{94E78E9F-7D3C-3458-726B-D45475A4FDA3}"/>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C72F618B-B5EC-8442-85DB-4AB25EE21014}" type="slidenum">
              <a:rPr lang="en-US" altLang="en-US" sz="1000" smtClean="0"/>
              <a:t>37</a:t>
            </a:fld>
            <a:endParaRPr lang="en-US" altLang="en-US" sz="1000"/>
          </a:p>
        </p:txBody>
      </p:sp>
      <p:sp>
        <p:nvSpPr>
          <p:cNvPr id="40964" name="TextBox 2">
            <a:extLst>
              <a:ext uri="{FF2B5EF4-FFF2-40B4-BE49-F238E27FC236}">
                <a16:creationId xmlns:a16="http://schemas.microsoft.com/office/drawing/2014/main" id="{C0371B1B-AAF5-B4D8-D396-54E520B931C7}"/>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13318" name="Text Box 2">
            <a:extLst>
              <a:ext uri="{FF2B5EF4-FFF2-40B4-BE49-F238E27FC236}">
                <a16:creationId xmlns:a16="http://schemas.microsoft.com/office/drawing/2014/main" id="{5CADAF0A-0838-BAAE-01A8-39E54035255E}"/>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25607" name="Text Box 4">
            <a:extLst>
              <a:ext uri="{FF2B5EF4-FFF2-40B4-BE49-F238E27FC236}">
                <a16:creationId xmlns:a16="http://schemas.microsoft.com/office/drawing/2014/main" id="{71FE33E2-5CE4-FDB1-71BA-ABA4CAD11D08}"/>
              </a:ext>
            </a:extLst>
          </p:cNvPr>
          <p:cNvSpPr txBox="1">
            <a:spLocks noChangeArrowheads="1"/>
          </p:cNvSpPr>
          <p:nvPr/>
        </p:nvSpPr>
        <p:spPr bwMode="auto">
          <a:xfrm>
            <a:off x="762000" y="2322513"/>
            <a:ext cx="475773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err="1">
                <a:solidFill>
                  <a:schemeClr val="bg1">
                    <a:lumMod val="75000"/>
                  </a:schemeClr>
                </a:solidFill>
              </a:rPr>
              <a:t>Epithel</a:t>
            </a:r>
            <a:r>
              <a:rPr lang="en-US" altLang="en-US" sz="1200" b="1" dirty="0">
                <a:solidFill>
                  <a:schemeClr val="bg1">
                    <a:lumMod val="75000"/>
                  </a:schemeClr>
                </a:solidFill>
              </a:rPr>
              <a:t>-Stroma</a:t>
            </a:r>
            <a:r>
              <a:rPr lang="en-US" altLang="en-US" sz="1200" b="1" i="1" dirty="0">
                <a:solidFill>
                  <a:schemeClr val="bg1">
                    <a:lumMod val="75000"/>
                  </a:schemeClr>
                </a:solidFill>
              </a:rPr>
              <a:t>-TGFBI</a:t>
            </a:r>
            <a:r>
              <a:rPr lang="en-US" altLang="en-US" sz="1200" b="1" dirty="0">
                <a:solidFill>
                  <a:schemeClr val="bg1">
                    <a:lumMod val="75000"/>
                  </a:schemeClr>
                </a:solidFill>
              </a:rPr>
              <a:t>-</a:t>
            </a:r>
            <a:r>
              <a:rPr lang="en-US" altLang="en-US" sz="1200" b="1" dirty="0" err="1">
                <a:solidFill>
                  <a:schemeClr val="bg1">
                    <a:lumMod val="75000"/>
                  </a:schemeClr>
                </a:solidFill>
              </a:rPr>
              <a:t>Dystrophien</a:t>
            </a:r>
            <a:r>
              <a:rPr lang="en-US" altLang="en-US" sz="1200" b="1"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1) Reis-</a:t>
            </a:r>
            <a:r>
              <a:rPr lang="en-US" altLang="en-US" sz="1200" dirty="0" err="1">
                <a:solidFill>
                  <a:schemeClr val="bg1">
                    <a:lumMod val="75000"/>
                  </a:schemeClr>
                </a:solidFill>
              </a:rPr>
              <a:t>Bückler</a:t>
            </a:r>
            <a:r>
              <a:rPr lang="en-US" altLang="en-US" sz="1200" dirty="0">
                <a:solidFill>
                  <a:schemeClr val="bg1">
                    <a:lumMod val="75000"/>
                  </a:schemeClr>
                </a:solidFill>
              </a:rPr>
              <a:t>-</a:t>
            </a:r>
            <a:r>
              <a:rPr lang="en-US" altLang="en-US" sz="1200" dirty="0" err="1">
                <a:solidFill>
                  <a:schemeClr val="bg1">
                    <a:lumMod val="75000"/>
                  </a:schemeClr>
                </a:solidFill>
              </a:rPr>
              <a:t>Hornhautdystrophie</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2) Thiel-Behnke-</a:t>
            </a:r>
            <a:r>
              <a:rPr lang="en-US" altLang="en-US" sz="1200" dirty="0" err="1">
                <a:solidFill>
                  <a:schemeClr val="bg1">
                    <a:lumMod val="75000"/>
                  </a:schemeClr>
                </a:solidFill>
              </a:rPr>
              <a:t>Hornhautdystrophie</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Granuläre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2 </a:t>
            </a:r>
          </a:p>
        </p:txBody>
      </p:sp>
      <p:sp>
        <p:nvSpPr>
          <p:cNvPr id="25608" name="Text Box 5">
            <a:extLst>
              <a:ext uri="{FF2B5EF4-FFF2-40B4-BE49-F238E27FC236}">
                <a16:creationId xmlns:a16="http://schemas.microsoft.com/office/drawing/2014/main" id="{2E4B4349-AD89-F748-7261-2EFD6B5093AC}"/>
              </a:ext>
            </a:extLst>
          </p:cNvPr>
          <p:cNvSpPr txBox="1">
            <a:spLocks noChangeArrowheads="1"/>
          </p:cNvSpPr>
          <p:nvPr/>
        </p:nvSpPr>
        <p:spPr bwMode="auto">
          <a:xfrm>
            <a:off x="762000" y="4038600"/>
            <a:ext cx="475773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 </a:t>
            </a:r>
            <a:r>
              <a:rPr lang="en-US" altLang="en-US" sz="1200" dirty="0" err="1">
                <a:solidFill>
                  <a:schemeClr val="bg1">
                    <a:lumMod val="75000"/>
                  </a:schemeClr>
                </a:solidFill>
              </a:rPr>
              <a:t>Makuläre</a:t>
            </a:r>
            <a:r>
              <a:rPr lang="en-US" altLang="en-US" sz="1200" dirty="0">
                <a:solidFill>
                  <a:schemeClr val="bg1">
                    <a:lumMod val="75000"/>
                  </a:schemeClr>
                </a:solidFill>
              </a:rPr>
              <a:t> Hornhautdystrophie</a:t>
            </a:r>
          </a:p>
          <a:p>
            <a:pPr eaLnBrk="1" hangingPunct="1">
              <a:spcBef>
                <a:spcPct val="0"/>
              </a:spcBef>
              <a:buClrTx/>
              <a:buSzTx/>
              <a:buFontTx/>
              <a:buNone/>
              <a:defRPr/>
            </a:pPr>
            <a:r>
              <a:rPr lang="en-US" altLang="en-US" sz="1200" dirty="0">
                <a:solidFill>
                  <a:schemeClr val="bg1">
                    <a:lumMod val="75000"/>
                  </a:schemeClr>
                </a:solidFill>
              </a:rPr>
              <a:t>	2) Schnyder-Hornhautdystrophie </a:t>
            </a:r>
          </a:p>
          <a:p>
            <a:pPr eaLnBrk="1" hangingPunct="1">
              <a:spcBef>
                <a:spcPct val="0"/>
              </a:spcBef>
              <a:buClrTx/>
              <a:buSzTx/>
              <a:buFontTx/>
              <a:buNone/>
              <a:defRPr/>
            </a:pPr>
            <a:r>
              <a:rPr lang="en-US" altLang="en-US" sz="1200" dirty="0">
                <a:solidFill>
                  <a:schemeClr val="bg1">
                    <a:lumMod val="75000"/>
                  </a:schemeClr>
                </a:solidFill>
              </a:rPr>
              <a:t>	3) Angeborene stromale Hornhautdystrophie </a:t>
            </a:r>
          </a:p>
          <a:p>
            <a:pPr eaLnBrk="1" hangingPunct="1">
              <a:spcBef>
                <a:spcPct val="0"/>
              </a:spcBef>
              <a:buClrTx/>
              <a:buSzTx/>
              <a:buFontTx/>
              <a:buNone/>
              <a:defRPr/>
            </a:pPr>
            <a:r>
              <a:rPr lang="en-US" altLang="en-US" sz="1200" dirty="0">
                <a:solidFill>
                  <a:schemeClr val="bg1">
                    <a:lumMod val="75000"/>
                  </a:schemeClr>
                </a:solidFill>
              </a:rPr>
              <a:t>	4) Fleck-Hornhautdystrophie</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Posteriore</a:t>
            </a:r>
            <a:r>
              <a:rPr lang="en-US" altLang="en-US" sz="1200" dirty="0">
                <a:solidFill>
                  <a:schemeClr val="bg1">
                    <a:lumMod val="75000"/>
                  </a:schemeClr>
                </a:solidFill>
              </a:rPr>
              <a:t> </a:t>
            </a:r>
            <a:r>
              <a:rPr lang="en-US" altLang="en-US" sz="1200" dirty="0" err="1">
                <a:solidFill>
                  <a:schemeClr val="bg1">
                    <a:lumMod val="75000"/>
                  </a:schemeClr>
                </a:solidFill>
              </a:rPr>
              <a:t>amorphe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endParaRPr lang="en-US" altLang="en-US" sz="1200"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6) Prä-Descemet-Hornhautdystrophie</a:t>
            </a:r>
          </a:p>
        </p:txBody>
      </p:sp>
      <p:sp>
        <p:nvSpPr>
          <p:cNvPr id="10" name="TextBox 9">
            <a:extLst>
              <a:ext uri="{FF2B5EF4-FFF2-40B4-BE49-F238E27FC236}">
                <a16:creationId xmlns:a16="http://schemas.microsoft.com/office/drawing/2014/main" id="{5816D73A-C80F-AD1E-D0E0-9E0667D59D69}"/>
              </a:ext>
            </a:extLst>
          </p:cNvPr>
          <p:cNvSpPr txBox="1"/>
          <p:nvPr/>
        </p:nvSpPr>
        <p:spPr>
          <a:xfrm>
            <a:off x="1066800" y="4054475"/>
            <a:ext cx="7162800" cy="1568450"/>
          </a:xfrm>
          <a:prstGeom prst="rect">
            <a:avLst/>
          </a:prstGeom>
          <a:solidFill>
            <a:srgbClr val="33CC33"/>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Alle drei sind wichtig, wenn auch aus unterschiedlichen Gründen. </a:t>
            </a:r>
            <a:r>
              <a:rPr lang="en-US" sz="1200" dirty="0">
                <a:solidFill>
                  <a:srgbClr val="0000FF"/>
                </a:solidFill>
                <a:effectLst>
                  <a:outerShdw blurRad="38100" dist="38100" dir="2700000" algn="tl">
                    <a:srgbClr val="000000">
                      <a:alpha val="43137"/>
                    </a:srgbClr>
                  </a:outerShdw>
                </a:effectLst>
              </a:rPr>
              <a:t>Da </a:t>
            </a:r>
            <a:r>
              <a:rPr lang="en-US" sz="1200" i="1" dirty="0">
                <a:solidFill>
                  <a:srgbClr val="0000FF"/>
                </a:solidFill>
                <a:effectLst>
                  <a:outerShdw blurRad="38100" dist="38100" dir="2700000" algn="tl">
                    <a:srgbClr val="000000">
                      <a:alpha val="43137"/>
                    </a:srgbClr>
                  </a:outerShdw>
                </a:effectLst>
              </a:rPr>
              <a:t>die Fuchs-Dystrophie</a:t>
            </a:r>
            <a:r>
              <a:rPr lang="en-US" sz="1200" dirty="0">
                <a:solidFill>
                  <a:srgbClr val="0000FF"/>
                </a:solidFill>
                <a:effectLst>
                  <a:outerShdw blurRad="38100" dist="38100" dir="2700000" algn="tl">
                    <a:srgbClr val="000000">
                      <a:alpha val="43137"/>
                    </a:srgbClr>
                  </a:outerShdw>
                </a:effectLst>
              </a:rPr>
              <a:t> sowohl häufig als auch schwerwiegend ist, wird </a:t>
            </a:r>
            <a:r>
              <a:rPr lang="en-US" sz="1200" i="1" dirty="0">
                <a:solidFill>
                  <a:srgbClr val="0000FF"/>
                </a:solidFill>
                <a:effectLst>
                  <a:outerShdw blurRad="38100" dist="38100" dir="2700000" algn="tl">
                    <a:srgbClr val="000000">
                      <a:alpha val="43137"/>
                    </a:srgbClr>
                  </a:outerShdw>
                </a:effectLst>
              </a:rPr>
              <a:t>ihr </a:t>
            </a:r>
            <a:r>
              <a:rPr lang="en-US" sz="1200" dirty="0">
                <a:solidFill>
                  <a:srgbClr val="0000FF"/>
                </a:solidFill>
                <a:effectLst>
                  <a:outerShdw blurRad="38100" dist="38100" dir="2700000" algn="tl">
                    <a:srgbClr val="000000">
                      <a:alpha val="43137"/>
                    </a:srgbClr>
                  </a:outerShdw>
                </a:effectLst>
              </a:rPr>
              <a:t>im Buch </a:t>
            </a:r>
            <a:r>
              <a:rPr lang="en-US" sz="1200" i="1" dirty="0">
                <a:solidFill>
                  <a:srgbClr val="0000FF"/>
                </a:solidFill>
                <a:effectLst>
                  <a:outerShdw blurRad="38100" dist="38100" dir="2700000" algn="tl">
                    <a:srgbClr val="000000">
                      <a:alpha val="43137"/>
                    </a:srgbClr>
                  </a:outerShdw>
                </a:effectLst>
              </a:rPr>
              <a:t>über die Hornhaut</a:t>
            </a:r>
            <a:r>
              <a:rPr lang="en-US" sz="1200" dirty="0">
                <a:solidFill>
                  <a:srgbClr val="0000FF"/>
                </a:solidFill>
                <a:effectLst>
                  <a:outerShdw blurRad="38100" dist="38100" dir="2700000" algn="tl">
                    <a:srgbClr val="000000">
                      <a:alpha val="43137"/>
                    </a:srgbClr>
                  </a:outerShdw>
                </a:effectLst>
              </a:rPr>
              <a:t> am meisten Raum gewidmet. </a:t>
            </a:r>
            <a:r>
              <a:rPr lang="en-US" sz="1200" dirty="0">
                <a:effectLst>
                  <a:outerShdw blurRad="38100" dist="38100" dir="2700000" algn="tl">
                    <a:srgbClr val="000000">
                      <a:alpha val="43137"/>
                    </a:srgbClr>
                  </a:outerShdw>
                </a:effectLst>
              </a:rPr>
              <a:t>Auch </a:t>
            </a:r>
            <a:r>
              <a:rPr lang="en-US" sz="1200" i="1" dirty="0">
                <a:effectLst>
                  <a:outerShdw blurRad="38100" dist="38100" dir="2700000" algn="tl">
                    <a:srgbClr val="000000">
                      <a:alpha val="43137"/>
                    </a:srgbClr>
                  </a:outerShdw>
                </a:effectLst>
              </a:rPr>
              <a:t>die PPMD </a:t>
            </a:r>
            <a:r>
              <a:rPr lang="en-US" sz="1200" dirty="0">
                <a:effectLst>
                  <a:outerShdw blurRad="38100" dist="38100" dir="2700000" algn="tl">
                    <a:srgbClr val="000000">
                      <a:alpha val="43137"/>
                    </a:srgbClr>
                  </a:outerShdw>
                </a:effectLst>
              </a:rPr>
              <a:t>findet reichlich Beachtung. </a:t>
            </a:r>
            <a:r>
              <a:rPr lang="en-US" sz="1200" i="1" dirty="0">
                <a:solidFill>
                  <a:srgbClr val="33CC33"/>
                </a:solidFill>
              </a:rPr>
              <a:t>Die CHED </a:t>
            </a:r>
            <a:r>
              <a:rPr lang="en-US" sz="1200" dirty="0">
                <a:solidFill>
                  <a:srgbClr val="33CC33"/>
                </a:solidFill>
              </a:rPr>
              <a:t>erhält weniger Aufmerksamkeit, ist jedoch aus einem anderen Grund wichtig: Sie steht auf der Differentialdiagnose für eine trübe Hornhaut im Säuglingsalter (sie ist das </a:t>
            </a:r>
            <a:r>
              <a:rPr lang="en-US" sz="1200" i="1" dirty="0">
                <a:solidFill>
                  <a:srgbClr val="33CC33"/>
                </a:solidFill>
              </a:rPr>
              <a:t>„E“ </a:t>
            </a:r>
            <a:r>
              <a:rPr lang="en-US" sz="1200" dirty="0">
                <a:solidFill>
                  <a:srgbClr val="33CC33"/>
                </a:solidFill>
              </a:rPr>
              <a:t>in der berüchtigten STUMPED-Eselsbrücke). Weitere Informationen zu diesem wichtigen Thema finden Sie in der Folienreihe </a:t>
            </a:r>
            <a:r>
              <a:rPr lang="en-US" sz="1200" i="1" dirty="0">
                <a:solidFill>
                  <a:srgbClr val="33CC33"/>
                </a:solidFill>
              </a:rPr>
              <a:t>K9</a:t>
            </a:r>
            <a:r>
              <a:rPr lang="en-US" sz="1200" dirty="0">
                <a:solidFill>
                  <a:srgbClr val="33CC33"/>
                </a:solidFill>
              </a:rPr>
              <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7">
            <a:extLst>
              <a:ext uri="{FF2B5EF4-FFF2-40B4-BE49-F238E27FC236}">
                <a16:creationId xmlns:a16="http://schemas.microsoft.com/office/drawing/2014/main" id="{3A15DBA3-AB66-82C6-EFD7-28E4944C272B}"/>
              </a:ext>
            </a:extLst>
          </p:cNvPr>
          <p:cNvSpPr txBox="1">
            <a:spLocks noChangeArrowheads="1"/>
          </p:cNvSpPr>
          <p:nvPr/>
        </p:nvSpPr>
        <p:spPr bwMode="auto">
          <a:xfrm>
            <a:off x="762000" y="5751513"/>
            <a:ext cx="5060950"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Endotheliale Dystrophien</a:t>
            </a:r>
          </a:p>
          <a:p>
            <a:pPr eaLnBrk="1" hangingPunct="1">
              <a:spcBef>
                <a:spcPct val="0"/>
              </a:spcBef>
              <a:buClrTx/>
              <a:buSzTx/>
              <a:buFontTx/>
              <a:buNone/>
              <a:defRPr/>
            </a:pPr>
            <a:r>
              <a:rPr lang="en-US" altLang="en-US" sz="1200" dirty="0">
                <a:solidFill>
                  <a:schemeClr val="bg1">
                    <a:lumMod val="75000"/>
                  </a:schemeClr>
                </a:solidFill>
              </a:rPr>
              <a:t>	1) Fuchs-Endotheldystrophie der Hornhaut</a:t>
            </a:r>
          </a:p>
          <a:p>
            <a:pPr eaLnBrk="1" hangingPunct="1">
              <a:spcBef>
                <a:spcPct val="0"/>
              </a:spcBef>
              <a:buClrTx/>
              <a:buSzTx/>
              <a:buFontTx/>
              <a:buNone/>
              <a:defRPr/>
            </a:pPr>
            <a:r>
              <a:rPr lang="en-US" altLang="en-US" sz="1200" dirty="0">
                <a:solidFill>
                  <a:schemeClr val="bg1">
                    <a:lumMod val="75000"/>
                  </a:schemeClr>
                </a:solidFill>
              </a:rPr>
              <a:t>	2) Hintere polymorphe Hornhautdystrophie</a:t>
            </a:r>
          </a:p>
          <a:p>
            <a:pPr eaLnBrk="1" hangingPunct="1">
              <a:spcBef>
                <a:spcPct val="0"/>
              </a:spcBef>
              <a:buClrTx/>
              <a:buSzTx/>
              <a:buFontTx/>
              <a:buNone/>
              <a:defRPr/>
            </a:pPr>
            <a:r>
              <a:rPr lang="en-US" altLang="en-US" sz="1200" dirty="0"/>
              <a:t>	3) </a:t>
            </a:r>
            <a:r>
              <a:rPr lang="en-US" altLang="en-US" sz="1200" b="1" dirty="0">
                <a:solidFill>
                  <a:srgbClr val="0000FF"/>
                </a:solidFill>
              </a:rPr>
              <a:t>Angeborene hereditäre Endotheldystrophie</a:t>
            </a:r>
          </a:p>
        </p:txBody>
      </p:sp>
      <p:sp>
        <p:nvSpPr>
          <p:cNvPr id="41987" name="Slide Number Placeholder 1">
            <a:extLst>
              <a:ext uri="{FF2B5EF4-FFF2-40B4-BE49-F238E27FC236}">
                <a16:creationId xmlns:a16="http://schemas.microsoft.com/office/drawing/2014/main" id="{EB1E6A41-3451-B904-D0EB-646604B90518}"/>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CCE0E203-4E0D-FD43-8BB8-5AA6AE584209}" type="slidenum">
              <a:rPr lang="en-US" altLang="en-US" sz="1000" smtClean="0"/>
              <a:t>38</a:t>
            </a:fld>
            <a:endParaRPr lang="en-US" altLang="en-US" sz="1000"/>
          </a:p>
        </p:txBody>
      </p:sp>
      <p:sp>
        <p:nvSpPr>
          <p:cNvPr id="41988" name="TextBox 2">
            <a:extLst>
              <a:ext uri="{FF2B5EF4-FFF2-40B4-BE49-F238E27FC236}">
                <a16:creationId xmlns:a16="http://schemas.microsoft.com/office/drawing/2014/main" id="{76B1EAB6-A8EB-D031-F335-7B46DC30AFAF}"/>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13318" name="Text Box 2">
            <a:extLst>
              <a:ext uri="{FF2B5EF4-FFF2-40B4-BE49-F238E27FC236}">
                <a16:creationId xmlns:a16="http://schemas.microsoft.com/office/drawing/2014/main" id="{07CB3E05-E9C1-1BEC-0658-91E9484C50C1}"/>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Epitheliale und subepitheliale 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25607" name="Text Box 4">
            <a:extLst>
              <a:ext uri="{FF2B5EF4-FFF2-40B4-BE49-F238E27FC236}">
                <a16:creationId xmlns:a16="http://schemas.microsoft.com/office/drawing/2014/main" id="{EE074D89-4591-4803-0068-DB6B21CFA698}"/>
              </a:ext>
            </a:extLst>
          </p:cNvPr>
          <p:cNvSpPr txBox="1">
            <a:spLocks noChangeArrowheads="1"/>
          </p:cNvSpPr>
          <p:nvPr/>
        </p:nvSpPr>
        <p:spPr bwMode="auto">
          <a:xfrm>
            <a:off x="762000" y="2322513"/>
            <a:ext cx="475773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err="1">
                <a:solidFill>
                  <a:schemeClr val="bg1">
                    <a:lumMod val="75000"/>
                  </a:schemeClr>
                </a:solidFill>
              </a:rPr>
              <a:t>Epithel</a:t>
            </a:r>
            <a:r>
              <a:rPr lang="en-US" altLang="en-US" sz="1200" b="1" dirty="0">
                <a:solidFill>
                  <a:schemeClr val="bg1">
                    <a:lumMod val="75000"/>
                  </a:schemeClr>
                </a:solidFill>
              </a:rPr>
              <a:t>-Stroma</a:t>
            </a:r>
            <a:r>
              <a:rPr lang="en-US" altLang="en-US" sz="1200" b="1" i="1" dirty="0">
                <a:solidFill>
                  <a:schemeClr val="bg1">
                    <a:lumMod val="75000"/>
                  </a:schemeClr>
                </a:solidFill>
              </a:rPr>
              <a:t>-TGFBI</a:t>
            </a:r>
            <a:r>
              <a:rPr lang="en-US" altLang="en-US" sz="1200" b="1" dirty="0">
                <a:solidFill>
                  <a:schemeClr val="bg1">
                    <a:lumMod val="75000"/>
                  </a:schemeClr>
                </a:solidFill>
              </a:rPr>
              <a:t>-</a:t>
            </a:r>
            <a:r>
              <a:rPr lang="en-US" altLang="en-US" sz="1200" b="1" dirty="0" err="1">
                <a:solidFill>
                  <a:schemeClr val="bg1">
                    <a:lumMod val="75000"/>
                  </a:schemeClr>
                </a:solidFill>
              </a:rPr>
              <a:t>Dystrophien</a:t>
            </a:r>
            <a:r>
              <a:rPr lang="en-US" altLang="en-US" sz="1200" b="1"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1) Reis-</a:t>
            </a:r>
            <a:r>
              <a:rPr lang="en-US" altLang="en-US" sz="1200" dirty="0" err="1">
                <a:solidFill>
                  <a:schemeClr val="bg1">
                    <a:lumMod val="75000"/>
                  </a:schemeClr>
                </a:solidFill>
              </a:rPr>
              <a:t>Bückler</a:t>
            </a:r>
            <a:r>
              <a:rPr lang="en-US" altLang="en-US" sz="1200" dirty="0">
                <a:solidFill>
                  <a:schemeClr val="bg1">
                    <a:lumMod val="75000"/>
                  </a:schemeClr>
                </a:solidFill>
              </a:rPr>
              <a:t>-</a:t>
            </a:r>
            <a:r>
              <a:rPr lang="en-US" altLang="en-US" sz="1200" dirty="0" err="1">
                <a:solidFill>
                  <a:schemeClr val="bg1">
                    <a:lumMod val="75000"/>
                  </a:schemeClr>
                </a:solidFill>
              </a:rPr>
              <a:t>Hornhautdystrophie</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2) Thiel-Behnke-</a:t>
            </a:r>
            <a:r>
              <a:rPr lang="en-US" altLang="en-US" sz="1200" dirty="0" err="1">
                <a:solidFill>
                  <a:schemeClr val="bg1">
                    <a:lumMod val="75000"/>
                  </a:schemeClr>
                </a:solidFill>
              </a:rPr>
              <a:t>Hornhautdystrophie</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Granuläre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2 </a:t>
            </a:r>
          </a:p>
        </p:txBody>
      </p:sp>
      <p:sp>
        <p:nvSpPr>
          <p:cNvPr id="25608" name="Text Box 5">
            <a:extLst>
              <a:ext uri="{FF2B5EF4-FFF2-40B4-BE49-F238E27FC236}">
                <a16:creationId xmlns:a16="http://schemas.microsoft.com/office/drawing/2014/main" id="{1D7CF9DF-F614-036A-343B-7A6EA77EEE78}"/>
              </a:ext>
            </a:extLst>
          </p:cNvPr>
          <p:cNvSpPr txBox="1">
            <a:spLocks noChangeArrowheads="1"/>
          </p:cNvSpPr>
          <p:nvPr/>
        </p:nvSpPr>
        <p:spPr bwMode="auto">
          <a:xfrm>
            <a:off x="762000" y="4038600"/>
            <a:ext cx="475773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 </a:t>
            </a:r>
            <a:r>
              <a:rPr lang="en-US" altLang="en-US" sz="1200" dirty="0" err="1">
                <a:solidFill>
                  <a:schemeClr val="bg1">
                    <a:lumMod val="75000"/>
                  </a:schemeClr>
                </a:solidFill>
              </a:rPr>
              <a:t>Makuläre</a:t>
            </a:r>
            <a:r>
              <a:rPr lang="en-US" altLang="en-US" sz="1200" dirty="0">
                <a:solidFill>
                  <a:schemeClr val="bg1">
                    <a:lumMod val="75000"/>
                  </a:schemeClr>
                </a:solidFill>
              </a:rPr>
              <a:t> Hornhautdystrophie</a:t>
            </a:r>
          </a:p>
          <a:p>
            <a:pPr eaLnBrk="1" hangingPunct="1">
              <a:spcBef>
                <a:spcPct val="0"/>
              </a:spcBef>
              <a:buClrTx/>
              <a:buSzTx/>
              <a:buFontTx/>
              <a:buNone/>
              <a:defRPr/>
            </a:pPr>
            <a:r>
              <a:rPr lang="en-US" altLang="en-US" sz="1200" dirty="0">
                <a:solidFill>
                  <a:schemeClr val="bg1">
                    <a:lumMod val="75000"/>
                  </a:schemeClr>
                </a:solidFill>
              </a:rPr>
              <a:t>	2) Schnyder-Hornhautdystrophie </a:t>
            </a:r>
          </a:p>
          <a:p>
            <a:pPr eaLnBrk="1" hangingPunct="1">
              <a:spcBef>
                <a:spcPct val="0"/>
              </a:spcBef>
              <a:buClrTx/>
              <a:buSzTx/>
              <a:buFontTx/>
              <a:buNone/>
              <a:defRPr/>
            </a:pPr>
            <a:r>
              <a:rPr lang="en-US" altLang="en-US" sz="1200" dirty="0">
                <a:solidFill>
                  <a:schemeClr val="bg1">
                    <a:lumMod val="75000"/>
                  </a:schemeClr>
                </a:solidFill>
              </a:rPr>
              <a:t>	3) Angeborene stromale Hornhautdystrophie </a:t>
            </a:r>
          </a:p>
          <a:p>
            <a:pPr eaLnBrk="1" hangingPunct="1">
              <a:spcBef>
                <a:spcPct val="0"/>
              </a:spcBef>
              <a:buClrTx/>
              <a:buSzTx/>
              <a:buFontTx/>
              <a:buNone/>
              <a:defRPr/>
            </a:pPr>
            <a:r>
              <a:rPr lang="en-US" altLang="en-US" sz="1200" dirty="0">
                <a:solidFill>
                  <a:schemeClr val="bg1">
                    <a:lumMod val="75000"/>
                  </a:schemeClr>
                </a:solidFill>
              </a:rPr>
              <a:t>	4) Fleck-Hornhautdystrophie</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Posteriore</a:t>
            </a:r>
            <a:r>
              <a:rPr lang="en-US" altLang="en-US" sz="1200" dirty="0">
                <a:solidFill>
                  <a:schemeClr val="bg1">
                    <a:lumMod val="75000"/>
                  </a:schemeClr>
                </a:solidFill>
              </a:rPr>
              <a:t> </a:t>
            </a:r>
            <a:r>
              <a:rPr lang="en-US" altLang="en-US" sz="1200" dirty="0" err="1">
                <a:solidFill>
                  <a:schemeClr val="bg1">
                    <a:lumMod val="75000"/>
                  </a:schemeClr>
                </a:solidFill>
              </a:rPr>
              <a:t>amorphe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endParaRPr lang="en-US" altLang="en-US" sz="1200"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6) Prä-Descemet-Hornhautdystrophie</a:t>
            </a:r>
          </a:p>
        </p:txBody>
      </p:sp>
      <p:sp>
        <p:nvSpPr>
          <p:cNvPr id="10" name="TextBox 9">
            <a:extLst>
              <a:ext uri="{FF2B5EF4-FFF2-40B4-BE49-F238E27FC236}">
                <a16:creationId xmlns:a16="http://schemas.microsoft.com/office/drawing/2014/main" id="{85A5FA39-6DBB-5D2C-ED45-20E1DFAB574C}"/>
              </a:ext>
            </a:extLst>
          </p:cNvPr>
          <p:cNvSpPr txBox="1"/>
          <p:nvPr/>
        </p:nvSpPr>
        <p:spPr>
          <a:xfrm>
            <a:off x="1066800" y="4054475"/>
            <a:ext cx="7162800" cy="1568450"/>
          </a:xfrm>
          <a:prstGeom prst="rect">
            <a:avLst/>
          </a:prstGeom>
          <a:solidFill>
            <a:srgbClr val="33CC33"/>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Alle drei sind wichtig, wenn auch aus unterschiedlichen Gründen. </a:t>
            </a:r>
            <a:r>
              <a:rPr lang="en-US" sz="1200" dirty="0">
                <a:solidFill>
                  <a:srgbClr val="0000FF"/>
                </a:solidFill>
                <a:effectLst>
                  <a:outerShdw blurRad="38100" dist="38100" dir="2700000" algn="tl">
                    <a:srgbClr val="000000">
                      <a:alpha val="43137"/>
                    </a:srgbClr>
                  </a:outerShdw>
                </a:effectLst>
              </a:rPr>
              <a:t>Da </a:t>
            </a:r>
            <a:r>
              <a:rPr lang="en-US" sz="1200" i="1" dirty="0">
                <a:solidFill>
                  <a:srgbClr val="0000FF"/>
                </a:solidFill>
                <a:effectLst>
                  <a:outerShdw blurRad="38100" dist="38100" dir="2700000" algn="tl">
                    <a:srgbClr val="000000">
                      <a:alpha val="43137"/>
                    </a:srgbClr>
                  </a:outerShdw>
                </a:effectLst>
              </a:rPr>
              <a:t>die Fuchs-Dystrophie</a:t>
            </a:r>
            <a:r>
              <a:rPr lang="en-US" sz="1200" dirty="0">
                <a:solidFill>
                  <a:srgbClr val="0000FF"/>
                </a:solidFill>
                <a:effectLst>
                  <a:outerShdw blurRad="38100" dist="38100" dir="2700000" algn="tl">
                    <a:srgbClr val="000000">
                      <a:alpha val="43137"/>
                    </a:srgbClr>
                  </a:outerShdw>
                </a:effectLst>
              </a:rPr>
              <a:t> sowohl häufig als auch schwerwiegend ist, wird </a:t>
            </a:r>
            <a:r>
              <a:rPr lang="en-US" sz="1200" i="1" dirty="0">
                <a:solidFill>
                  <a:srgbClr val="0000FF"/>
                </a:solidFill>
                <a:effectLst>
                  <a:outerShdw blurRad="38100" dist="38100" dir="2700000" algn="tl">
                    <a:srgbClr val="000000">
                      <a:alpha val="43137"/>
                    </a:srgbClr>
                  </a:outerShdw>
                </a:effectLst>
              </a:rPr>
              <a:t>ihr </a:t>
            </a:r>
            <a:r>
              <a:rPr lang="en-US" sz="1200" dirty="0">
                <a:solidFill>
                  <a:srgbClr val="0000FF"/>
                </a:solidFill>
                <a:effectLst>
                  <a:outerShdw blurRad="38100" dist="38100" dir="2700000" algn="tl">
                    <a:srgbClr val="000000">
                      <a:alpha val="43137"/>
                    </a:srgbClr>
                  </a:outerShdw>
                </a:effectLst>
              </a:rPr>
              <a:t>im Buch </a:t>
            </a:r>
            <a:r>
              <a:rPr lang="en-US" sz="1200" i="1" dirty="0">
                <a:solidFill>
                  <a:srgbClr val="0000FF"/>
                </a:solidFill>
                <a:effectLst>
                  <a:outerShdw blurRad="38100" dist="38100" dir="2700000" algn="tl">
                    <a:srgbClr val="000000">
                      <a:alpha val="43137"/>
                    </a:srgbClr>
                  </a:outerShdw>
                </a:effectLst>
              </a:rPr>
              <a:t>über die Hornhaut</a:t>
            </a:r>
            <a:r>
              <a:rPr lang="en-US" sz="1200" dirty="0">
                <a:solidFill>
                  <a:srgbClr val="0000FF"/>
                </a:solidFill>
                <a:effectLst>
                  <a:outerShdw blurRad="38100" dist="38100" dir="2700000" algn="tl">
                    <a:srgbClr val="000000">
                      <a:alpha val="43137"/>
                    </a:srgbClr>
                  </a:outerShdw>
                </a:effectLst>
              </a:rPr>
              <a:t> am meisten Raum gewidmet. </a:t>
            </a:r>
            <a:r>
              <a:rPr lang="en-US" sz="1200" dirty="0">
                <a:effectLst>
                  <a:outerShdw blurRad="38100" dist="38100" dir="2700000" algn="tl">
                    <a:srgbClr val="000000">
                      <a:alpha val="43137"/>
                    </a:srgbClr>
                  </a:outerShdw>
                </a:effectLst>
              </a:rPr>
              <a:t>Auch </a:t>
            </a:r>
            <a:r>
              <a:rPr lang="en-US" sz="1200" i="1" dirty="0">
                <a:effectLst>
                  <a:outerShdw blurRad="38100" dist="38100" dir="2700000" algn="tl">
                    <a:srgbClr val="000000">
                      <a:alpha val="43137"/>
                    </a:srgbClr>
                  </a:outerShdw>
                </a:effectLst>
              </a:rPr>
              <a:t>die PPMD </a:t>
            </a:r>
            <a:r>
              <a:rPr lang="en-US" sz="1200" dirty="0">
                <a:effectLst>
                  <a:outerShdw blurRad="38100" dist="38100" dir="2700000" algn="tl">
                    <a:srgbClr val="000000">
                      <a:alpha val="43137"/>
                    </a:srgbClr>
                  </a:outerShdw>
                </a:effectLst>
              </a:rPr>
              <a:t>findet reichlich Beachtung. </a:t>
            </a:r>
            <a:r>
              <a:rPr lang="en-US" sz="1200" i="1" dirty="0">
                <a:solidFill>
                  <a:schemeClr val="bg1"/>
                </a:solidFill>
                <a:effectLst>
                  <a:outerShdw blurRad="38100" dist="38100" dir="2700000" algn="tl">
                    <a:srgbClr val="000000">
                      <a:alpha val="43137"/>
                    </a:srgbClr>
                  </a:outerShdw>
                </a:effectLst>
              </a:rPr>
              <a:t>Die CHED </a:t>
            </a:r>
            <a:r>
              <a:rPr lang="en-US" sz="1200" dirty="0">
                <a:solidFill>
                  <a:schemeClr val="bg1"/>
                </a:solidFill>
                <a:effectLst>
                  <a:outerShdw blurRad="38100" dist="38100" dir="2700000" algn="tl">
                    <a:srgbClr val="000000">
                      <a:alpha val="43137"/>
                    </a:srgbClr>
                  </a:outerShdw>
                </a:effectLst>
              </a:rPr>
              <a:t>erhält weniger Aufmerksamkeit, ist jedoch aus einem anderen Grund wichtig: Sie steht auf der Differentialdiagnose für eine trübe Hornhaut im Säuglingsalter (sie ist das </a:t>
            </a:r>
            <a:r>
              <a:rPr lang="en-US" sz="1200" i="1" dirty="0">
                <a:solidFill>
                  <a:schemeClr val="bg1"/>
                </a:solidFill>
                <a:effectLst>
                  <a:outerShdw blurRad="38100" dist="38100" dir="2700000" algn="tl">
                    <a:srgbClr val="000000">
                      <a:alpha val="43137"/>
                    </a:srgbClr>
                  </a:outerShdw>
                </a:effectLst>
              </a:rPr>
              <a:t>„E“ </a:t>
            </a:r>
            <a:r>
              <a:rPr lang="en-US" sz="1200" dirty="0">
                <a:solidFill>
                  <a:schemeClr val="bg1"/>
                </a:solidFill>
                <a:effectLst>
                  <a:outerShdw blurRad="38100" dist="38100" dir="2700000" algn="tl">
                    <a:srgbClr val="000000">
                      <a:alpha val="43137"/>
                    </a:srgbClr>
                  </a:outerShdw>
                </a:effectLst>
              </a:rPr>
              <a:t>in der berüchtigten STUMPED-Eselsbrücke). Weitere Informationen zu diesem wichtigen Thema finden Sie in der Folienreihe </a:t>
            </a:r>
            <a:r>
              <a:rPr lang="en-US" sz="1200" i="1" dirty="0">
                <a:solidFill>
                  <a:schemeClr val="bg1"/>
                </a:solidFill>
                <a:effectLst>
                  <a:outerShdw blurRad="38100" dist="38100" dir="2700000" algn="tl">
                    <a:srgbClr val="000000">
                      <a:alpha val="43137"/>
                    </a:srgbClr>
                  </a:outerShdw>
                </a:effectLst>
              </a:rPr>
              <a:t>K9</a:t>
            </a:r>
            <a:r>
              <a:rPr lang="en-US" sz="1200" dirty="0">
                <a:solidFill>
                  <a:schemeClr val="bg1"/>
                </a:solidFill>
                <a:effectLst>
                  <a:outerShdw blurRad="38100" dist="38100" dir="2700000" algn="tl">
                    <a:srgbClr val="000000">
                      <a:alpha val="43137"/>
                    </a:srgbClr>
                  </a:outerShdw>
                </a:effectLst>
              </a:rPr>
              <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1">
            <a:extLst>
              <a:ext uri="{FF2B5EF4-FFF2-40B4-BE49-F238E27FC236}">
                <a16:creationId xmlns:a16="http://schemas.microsoft.com/office/drawing/2014/main" id="{923B5674-F220-5FF0-9E62-349642A25367}"/>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07B8223B-A0BD-A043-8EA6-F40A4274584D}" type="slidenum">
              <a:rPr lang="en-US" altLang="en-US" sz="1000" smtClean="0"/>
              <a:t>39</a:t>
            </a:fld>
            <a:endParaRPr lang="en-US" altLang="en-US" sz="1000"/>
          </a:p>
        </p:txBody>
      </p:sp>
      <p:sp>
        <p:nvSpPr>
          <p:cNvPr id="43011" name="TextBox 2">
            <a:extLst>
              <a:ext uri="{FF2B5EF4-FFF2-40B4-BE49-F238E27FC236}">
                <a16:creationId xmlns:a16="http://schemas.microsoft.com/office/drawing/2014/main" id="{460CF776-2B36-6B24-886E-574A7C9B9A82}"/>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43012" name="Text Box 8">
            <a:extLst>
              <a:ext uri="{FF2B5EF4-FFF2-40B4-BE49-F238E27FC236}">
                <a16:creationId xmlns:a16="http://schemas.microsoft.com/office/drawing/2014/main" id="{1A0EDDC8-CB9B-8176-574E-26E82CAC9CCB}"/>
              </a:ext>
            </a:extLst>
          </p:cNvPr>
          <p:cNvSpPr txBox="1">
            <a:spLocks noChangeArrowheads="1"/>
          </p:cNvSpPr>
          <p:nvPr/>
        </p:nvSpPr>
        <p:spPr bwMode="auto">
          <a:xfrm>
            <a:off x="5405438" y="3552825"/>
            <a:ext cx="2889250"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a:t>Welche davon sind autosomal-rezessiv vererbt?</a:t>
            </a:r>
          </a:p>
        </p:txBody>
      </p:sp>
      <p:sp>
        <p:nvSpPr>
          <p:cNvPr id="43013" name="Text Box 7">
            <a:extLst>
              <a:ext uri="{FF2B5EF4-FFF2-40B4-BE49-F238E27FC236}">
                <a16:creationId xmlns:a16="http://schemas.microsoft.com/office/drawing/2014/main" id="{A41FD43B-0651-1418-2C21-D3CA946D91B8}"/>
              </a:ext>
            </a:extLst>
          </p:cNvPr>
          <p:cNvSpPr txBox="1">
            <a:spLocks noChangeArrowheads="1"/>
          </p:cNvSpPr>
          <p:nvPr/>
        </p:nvSpPr>
        <p:spPr bwMode="auto">
          <a:xfrm>
            <a:off x="762000" y="5751513"/>
            <a:ext cx="4757738"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t>	1) </a:t>
            </a:r>
            <a:r>
              <a:rPr lang="en-US" altLang="en-US" sz="1200">
                <a:solidFill>
                  <a:srgbClr val="0000FF"/>
                </a:solidFill>
              </a:rPr>
              <a:t>Fuchs-Endotheldystrophie</a:t>
            </a:r>
          </a:p>
          <a:p>
            <a:pPr eaLnBrk="1" hangingPunct="1">
              <a:spcBef>
                <a:spcPct val="0"/>
              </a:spcBef>
              <a:buClrTx/>
              <a:buSzTx/>
              <a:buFontTx/>
              <a:buNone/>
            </a:pPr>
            <a:r>
              <a:rPr lang="en-US" altLang="en-US" sz="1200"/>
              <a:t>	2) </a:t>
            </a:r>
            <a:r>
              <a:rPr lang="en-US" altLang="en-US" sz="1200">
                <a:solidFill>
                  <a:srgbClr val="0000FF"/>
                </a:solidFill>
              </a:rPr>
              <a:t>Hintere polymorphe Hornhautdystrophie</a:t>
            </a:r>
          </a:p>
          <a:p>
            <a:pPr eaLnBrk="1" hangingPunct="1">
              <a:spcBef>
                <a:spcPct val="0"/>
              </a:spcBef>
              <a:buClrTx/>
              <a:buSzTx/>
              <a:buFontTx/>
              <a:buNone/>
            </a:pPr>
            <a:r>
              <a:rPr lang="en-US" altLang="en-US" sz="1200"/>
              <a:t>	3) </a:t>
            </a:r>
            <a:r>
              <a:rPr lang="en-US" altLang="en-US" sz="1200">
                <a:solidFill>
                  <a:srgbClr val="0000FF"/>
                </a:solidFill>
              </a:rPr>
              <a:t>Angeborene hereditäre Endotheldystrophie</a:t>
            </a:r>
          </a:p>
        </p:txBody>
      </p:sp>
      <p:sp>
        <p:nvSpPr>
          <p:cNvPr id="10" name="Text Box 2">
            <a:extLst>
              <a:ext uri="{FF2B5EF4-FFF2-40B4-BE49-F238E27FC236}">
                <a16:creationId xmlns:a16="http://schemas.microsoft.com/office/drawing/2014/main" id="{D5DABD3B-4FC2-EE93-DA9D-9B2A5A9F42F0}"/>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43015" name="Text Box 4">
            <a:extLst>
              <a:ext uri="{FF2B5EF4-FFF2-40B4-BE49-F238E27FC236}">
                <a16:creationId xmlns:a16="http://schemas.microsoft.com/office/drawing/2014/main" id="{BF284F0B-DC7C-C7A9-D786-033650ABA942}"/>
              </a:ext>
            </a:extLst>
          </p:cNvPr>
          <p:cNvSpPr txBox="1">
            <a:spLocks noChangeArrowheads="1"/>
          </p:cNvSpPr>
          <p:nvPr/>
        </p:nvSpPr>
        <p:spPr bwMode="auto">
          <a:xfrm>
            <a:off x="762000" y="2322513"/>
            <a:ext cx="4662488"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 </a:t>
            </a:r>
          </a:p>
        </p:txBody>
      </p:sp>
      <p:sp>
        <p:nvSpPr>
          <p:cNvPr id="43016" name="Text Box 5">
            <a:extLst>
              <a:ext uri="{FF2B5EF4-FFF2-40B4-BE49-F238E27FC236}">
                <a16:creationId xmlns:a16="http://schemas.microsoft.com/office/drawing/2014/main" id="{439C1212-FF45-94E4-3D26-49622496649B}"/>
              </a:ext>
            </a:extLst>
          </p:cNvPr>
          <p:cNvSpPr txBox="1">
            <a:spLocks noChangeArrowheads="1"/>
          </p:cNvSpPr>
          <p:nvPr/>
        </p:nvSpPr>
        <p:spPr bwMode="auto">
          <a:xfrm>
            <a:off x="762000" y="4038600"/>
            <a:ext cx="70104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75B7385D-6468-5F41-E5CE-90782C08AA9C}"/>
              </a:ext>
            </a:extLst>
          </p:cNvPr>
          <p:cNvSpPr txBox="1">
            <a:spLocks noChangeArrowheads="1"/>
          </p:cNvSpPr>
          <p:nvPr/>
        </p:nvSpPr>
        <p:spPr bwMode="auto">
          <a:xfrm>
            <a:off x="746125" y="609600"/>
            <a:ext cx="359251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Epitheliale und subepitheliale Dystrophien</a:t>
            </a:r>
            <a:endParaRPr lang="en-US" altLang="en-US" sz="1400">
              <a:solidFill>
                <a:srgbClr val="0000FF"/>
              </a:solidFill>
            </a:endParaRPr>
          </a:p>
        </p:txBody>
      </p:sp>
      <p:sp>
        <p:nvSpPr>
          <p:cNvPr id="7171" name="Text Box 4">
            <a:extLst>
              <a:ext uri="{FF2B5EF4-FFF2-40B4-BE49-F238E27FC236}">
                <a16:creationId xmlns:a16="http://schemas.microsoft.com/office/drawing/2014/main" id="{3E9300F5-0E88-BC6D-D876-9E82184D00AE}"/>
              </a:ext>
            </a:extLst>
          </p:cNvPr>
          <p:cNvSpPr txBox="1">
            <a:spLocks noChangeArrowheads="1"/>
          </p:cNvSpPr>
          <p:nvPr/>
        </p:nvSpPr>
        <p:spPr bwMode="auto">
          <a:xfrm>
            <a:off x="762000" y="2322513"/>
            <a:ext cx="33782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Epithel-Stroma</a:t>
            </a:r>
            <a:r>
              <a:rPr lang="en-US" altLang="en-US" sz="1200" b="1" i="1"/>
              <a:t>-TGFBI</a:t>
            </a:r>
            <a:r>
              <a:rPr lang="en-US" altLang="en-US" sz="1200" b="1"/>
              <a:t>-Dystrophien</a:t>
            </a:r>
            <a:endParaRPr lang="en-US" altLang="en-US" sz="1400">
              <a:solidFill>
                <a:srgbClr val="0000FF"/>
              </a:solidFill>
            </a:endParaRPr>
          </a:p>
        </p:txBody>
      </p:sp>
      <p:sp>
        <p:nvSpPr>
          <p:cNvPr id="7172" name="Text Box 7">
            <a:extLst>
              <a:ext uri="{FF2B5EF4-FFF2-40B4-BE49-F238E27FC236}">
                <a16:creationId xmlns:a16="http://schemas.microsoft.com/office/drawing/2014/main" id="{0F472873-996D-7149-3FB4-44C75C85816D}"/>
              </a:ext>
            </a:extLst>
          </p:cNvPr>
          <p:cNvSpPr txBox="1">
            <a:spLocks noChangeArrowheads="1"/>
          </p:cNvSpPr>
          <p:nvPr/>
        </p:nvSpPr>
        <p:spPr bwMode="auto">
          <a:xfrm>
            <a:off x="762000" y="5751513"/>
            <a:ext cx="223202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endParaRPr lang="en-US" altLang="en-US" sz="1400">
              <a:solidFill>
                <a:srgbClr val="0000FF"/>
              </a:solidFill>
            </a:endParaRPr>
          </a:p>
        </p:txBody>
      </p:sp>
      <p:sp>
        <p:nvSpPr>
          <p:cNvPr id="7173" name="Slide Number Placeholder 1">
            <a:extLst>
              <a:ext uri="{FF2B5EF4-FFF2-40B4-BE49-F238E27FC236}">
                <a16:creationId xmlns:a16="http://schemas.microsoft.com/office/drawing/2014/main" id="{B1C94E0B-6709-C6DC-19A9-71F67159BBB1}"/>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4F2B84C8-CC40-584F-90DB-5B146523A605}" type="slidenum">
              <a:rPr lang="en-US" altLang="en-US" sz="1000" smtClean="0"/>
              <a:t>4</a:t>
            </a:fld>
            <a:endParaRPr lang="en-US" altLang="en-US" sz="1000"/>
          </a:p>
        </p:txBody>
      </p:sp>
      <p:sp>
        <p:nvSpPr>
          <p:cNvPr id="7174" name="Text Box 5">
            <a:extLst>
              <a:ext uri="{FF2B5EF4-FFF2-40B4-BE49-F238E27FC236}">
                <a16:creationId xmlns:a16="http://schemas.microsoft.com/office/drawing/2014/main" id="{663F505D-0FF4-85D7-2385-F70DA1797AF9}"/>
              </a:ext>
            </a:extLst>
          </p:cNvPr>
          <p:cNvSpPr txBox="1">
            <a:spLocks noChangeArrowheads="1"/>
          </p:cNvSpPr>
          <p:nvPr/>
        </p:nvSpPr>
        <p:spPr bwMode="auto">
          <a:xfrm>
            <a:off x="762000" y="4038600"/>
            <a:ext cx="258921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Stromale Dystrophien</a:t>
            </a:r>
            <a:endParaRPr lang="en-US" altLang="en-US" sz="1400">
              <a:solidFill>
                <a:srgbClr val="0000FF"/>
              </a:solidFill>
            </a:endParaRPr>
          </a:p>
        </p:txBody>
      </p:sp>
      <p:sp>
        <p:nvSpPr>
          <p:cNvPr id="7175" name="TextBox 10">
            <a:extLst>
              <a:ext uri="{FF2B5EF4-FFF2-40B4-BE49-F238E27FC236}">
                <a16:creationId xmlns:a16="http://schemas.microsoft.com/office/drawing/2014/main" id="{ADF7247A-61DA-DD54-57F6-0D89FBA30E43}"/>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7176" name="TextBox 1">
            <a:extLst>
              <a:ext uri="{FF2B5EF4-FFF2-40B4-BE49-F238E27FC236}">
                <a16:creationId xmlns:a16="http://schemas.microsoft.com/office/drawing/2014/main" id="{A7971C74-6085-14DF-5679-14EC6064AD00}"/>
              </a:ext>
            </a:extLst>
          </p:cNvPr>
          <p:cNvSpPr txBox="1">
            <a:spLocks noChangeArrowheads="1"/>
          </p:cNvSpPr>
          <p:nvPr/>
        </p:nvSpPr>
        <p:spPr bwMode="auto">
          <a:xfrm>
            <a:off x="5257800" y="3136900"/>
            <a:ext cx="2819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Welche vier Kategorien von Hornhautdystrophien gibt es?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ext Box 2">
            <a:extLst>
              <a:ext uri="{FF2B5EF4-FFF2-40B4-BE49-F238E27FC236}">
                <a16:creationId xmlns:a16="http://schemas.microsoft.com/office/drawing/2014/main" id="{51DD3F88-D284-2A50-810F-68744F0D7C4D}"/>
              </a:ext>
            </a:extLst>
          </p:cNvPr>
          <p:cNvSpPr txBox="1">
            <a:spLocks noChangeArrowheads="1"/>
          </p:cNvSpPr>
          <p:nvPr/>
        </p:nvSpPr>
        <p:spPr bwMode="auto">
          <a:xfrm>
            <a:off x="746125" y="609600"/>
            <a:ext cx="5013325" cy="1318310"/>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a:t>
            </a:r>
            <a:r>
              <a:rPr lang="en-US" altLang="en-US" sz="1200" b="1" dirty="0" err="1"/>
              <a:t>subepitheliale </a:t>
            </a:r>
            <a:r>
              <a:rPr lang="en-US" altLang="en-US" sz="1200" b="1" dirty="0"/>
              <a:t>Dystrophien</a:t>
            </a:r>
          </a:p>
          <a:p>
            <a:pPr eaLnBrk="1" hangingPunct="1">
              <a:spcBef>
                <a:spcPct val="0"/>
              </a:spcBef>
              <a:buClrTx/>
              <a:buSzTx/>
              <a:buFontTx/>
              <a:buNone/>
              <a:defRPr/>
            </a:pPr>
            <a:r>
              <a:rPr lang="en-US" altLang="en-US" sz="1200" dirty="0">
                <a:solidFill>
                  <a:schemeClr val="bg1">
                    <a:lumMod val="75000"/>
                  </a:schemeClr>
                </a:solidFill>
              </a:rPr>
              <a:t>	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a:t>
            </a:r>
          </a:p>
          <a:p>
            <a:pPr eaLnBrk="1" hangingPunct="1">
              <a:spcBef>
                <a:spcPct val="0"/>
              </a:spcBef>
              <a:buClrTx/>
              <a:buSzTx/>
              <a:buFontTx/>
              <a:buNone/>
              <a:defRPr/>
            </a:pPr>
            <a:r>
              <a:rPr lang="en-US" altLang="en-US" sz="1200" dirty="0">
                <a:solidFill>
                  <a:srgbClr val="0000FF"/>
                </a:solidFill>
              </a:rPr>
              <a:t>	</a:t>
            </a:r>
            <a:r>
              <a:rPr lang="en-US" altLang="en-US" sz="1200" dirty="0"/>
              <a:t>4) </a:t>
            </a:r>
            <a:r>
              <a:rPr lang="en-US" altLang="en-US" sz="1200" b="1" dirty="0">
                <a:solidFill>
                  <a:srgbClr val="0000FF"/>
                </a:solidFill>
              </a:rPr>
              <a:t>Gelatinöse </a:t>
            </a:r>
            <a:r>
              <a:rPr lang="en-US" altLang="en-US" sz="1200" b="1" dirty="0" err="1">
                <a:solidFill>
                  <a:srgbClr val="0000FF"/>
                </a:solidFill>
              </a:rPr>
              <a:t>tropfenförmige </a:t>
            </a:r>
            <a:r>
              <a:rPr lang="en-US" altLang="en-US" sz="1200" b="1" dirty="0">
                <a:solidFill>
                  <a:srgbClr val="0000FF"/>
                </a:solidFill>
              </a:rPr>
              <a:t>Hornhautdystrophie – </a:t>
            </a:r>
            <a:r>
              <a:rPr lang="en-US" altLang="en-US" sz="1200" b="1" dirty="0"/>
              <a:t>AR</a:t>
            </a:r>
            <a:r>
              <a:rPr lang="en-US" altLang="en-US" sz="1200" b="1" dirty="0">
                <a:solidFill>
                  <a:srgbClr val="0000FF"/>
                </a:solidFill>
              </a:rPr>
              <a:t>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Subepitheliale </a:t>
            </a:r>
            <a:r>
              <a:rPr lang="en-US" altLang="en-US" sz="1200" dirty="0">
                <a:solidFill>
                  <a:schemeClr val="bg1">
                    <a:lumMod val="75000"/>
                  </a:schemeClr>
                </a:solidFill>
              </a:rPr>
              <a:t>muzinöse Hornhautdystrophie</a:t>
            </a:r>
          </a:p>
        </p:txBody>
      </p:sp>
      <p:sp>
        <p:nvSpPr>
          <p:cNvPr id="224259" name="Text Box 4">
            <a:extLst>
              <a:ext uri="{FF2B5EF4-FFF2-40B4-BE49-F238E27FC236}">
                <a16:creationId xmlns:a16="http://schemas.microsoft.com/office/drawing/2014/main" id="{74970BFB-F852-A405-6DCC-E6A4D976A746}"/>
              </a:ext>
            </a:extLst>
          </p:cNvPr>
          <p:cNvSpPr txBox="1">
            <a:spLocks noChangeArrowheads="1"/>
          </p:cNvSpPr>
          <p:nvPr/>
        </p:nvSpPr>
        <p:spPr bwMode="auto">
          <a:xfrm>
            <a:off x="762000" y="2322513"/>
            <a:ext cx="4800600"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1) </a:t>
            </a:r>
            <a:r>
              <a:rPr lang="en-US" altLang="en-US" sz="1200" dirty="0" err="1">
                <a:solidFill>
                  <a:schemeClr val="bg1">
                    <a:lumMod val="75000"/>
                  </a:schemeClr>
                </a:solidFill>
              </a:rPr>
              <a:t>Reis-Bückler</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2) </a:t>
            </a:r>
            <a:r>
              <a:rPr lang="en-US" altLang="en-US" sz="1200" dirty="0" err="1">
                <a:solidFill>
                  <a:schemeClr val="bg1">
                    <a:lumMod val="75000"/>
                  </a:schemeClr>
                </a:solidFill>
              </a:rPr>
              <a:t>Thiel-Behnke</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224260" name="Text Box 7">
            <a:extLst>
              <a:ext uri="{FF2B5EF4-FFF2-40B4-BE49-F238E27FC236}">
                <a16:creationId xmlns:a16="http://schemas.microsoft.com/office/drawing/2014/main" id="{0392D554-77B3-AF26-C021-A82F7F57B463}"/>
              </a:ext>
            </a:extLst>
          </p:cNvPr>
          <p:cNvSpPr txBox="1">
            <a:spLocks noChangeArrowheads="1"/>
          </p:cNvSpPr>
          <p:nvPr/>
        </p:nvSpPr>
        <p:spPr bwMode="auto">
          <a:xfrm>
            <a:off x="762000" y="5751513"/>
            <a:ext cx="543877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 Fuchs-Endotheldystrophie der Hornhaut</a:t>
            </a:r>
          </a:p>
          <a:p>
            <a:pPr eaLnBrk="1" hangingPunct="1">
              <a:spcBef>
                <a:spcPct val="0"/>
              </a:spcBef>
              <a:buClrTx/>
              <a:buSzTx/>
              <a:buFontTx/>
              <a:buNone/>
              <a:defRPr/>
            </a:pPr>
            <a:r>
              <a:rPr lang="en-US" altLang="en-US" sz="1200" dirty="0">
                <a:solidFill>
                  <a:schemeClr val="bg1">
                    <a:lumMod val="75000"/>
                  </a:schemeClr>
                </a:solidFill>
              </a:rPr>
              <a:t>	2) Hintere polymorphe Hornhautdystrophie</a:t>
            </a:r>
          </a:p>
          <a:p>
            <a:pPr eaLnBrk="1" hangingPunct="1">
              <a:spcBef>
                <a:spcPct val="0"/>
              </a:spcBef>
              <a:buClrTx/>
              <a:buSzTx/>
              <a:buFontTx/>
              <a:buNone/>
              <a:defRPr/>
            </a:pPr>
            <a:r>
              <a:rPr lang="en-US" altLang="en-US" sz="1200" dirty="0">
                <a:solidFill>
                  <a:schemeClr val="bg1">
                    <a:lumMod val="75000"/>
                  </a:schemeClr>
                </a:solidFill>
              </a:rPr>
              <a:t>	</a:t>
            </a:r>
            <a:r>
              <a:rPr lang="en-US" altLang="en-US" sz="1200" dirty="0"/>
              <a:t>3) </a:t>
            </a:r>
            <a:r>
              <a:rPr lang="en-US" altLang="en-US" sz="1200" b="1" dirty="0">
                <a:solidFill>
                  <a:srgbClr val="0000FF"/>
                </a:solidFill>
              </a:rPr>
              <a:t>Angeborene hereditäre Endotheldystrophie – </a:t>
            </a:r>
            <a:r>
              <a:rPr lang="en-US" altLang="en-US" sz="1200" b="1" dirty="0"/>
              <a:t>AR</a:t>
            </a:r>
            <a:endParaRPr lang="en-US" altLang="en-US" sz="1400" b="1" dirty="0">
              <a:solidFill>
                <a:srgbClr val="0000FF"/>
              </a:solidFill>
            </a:endParaRPr>
          </a:p>
        </p:txBody>
      </p:sp>
      <p:sp>
        <p:nvSpPr>
          <p:cNvPr id="44037" name="Slide Number Placeholder 1">
            <a:extLst>
              <a:ext uri="{FF2B5EF4-FFF2-40B4-BE49-F238E27FC236}">
                <a16:creationId xmlns:a16="http://schemas.microsoft.com/office/drawing/2014/main" id="{EBBB3D6D-9F72-A2BE-1AC3-0DF6985EF58B}"/>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168BD67F-C464-E54A-967B-A014E29F05D2}" type="slidenum">
              <a:rPr lang="en-US" altLang="en-US" sz="1000" smtClean="0"/>
              <a:t>40</a:t>
            </a:fld>
            <a:endParaRPr lang="en-US" altLang="en-US" sz="1000"/>
          </a:p>
        </p:txBody>
      </p:sp>
      <p:sp>
        <p:nvSpPr>
          <p:cNvPr id="224262" name="Text Box 5">
            <a:extLst>
              <a:ext uri="{FF2B5EF4-FFF2-40B4-BE49-F238E27FC236}">
                <a16:creationId xmlns:a16="http://schemas.microsoft.com/office/drawing/2014/main" id="{225E5C41-A226-BA41-649F-D6ACF016D379}"/>
              </a:ext>
            </a:extLst>
          </p:cNvPr>
          <p:cNvSpPr txBox="1">
            <a:spLocks noChangeArrowheads="1"/>
          </p:cNvSpPr>
          <p:nvPr/>
        </p:nvSpPr>
        <p:spPr bwMode="auto">
          <a:xfrm>
            <a:off x="762000" y="4038600"/>
            <a:ext cx="464343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Stromale Dystrophien</a:t>
            </a:r>
          </a:p>
          <a:p>
            <a:pPr eaLnBrk="1" hangingPunct="1">
              <a:spcBef>
                <a:spcPct val="0"/>
              </a:spcBef>
              <a:buClrTx/>
              <a:buSzTx/>
              <a:buFontTx/>
              <a:buNone/>
              <a:defRPr/>
            </a:pPr>
            <a:r>
              <a:rPr lang="en-US" altLang="en-US" sz="1200" dirty="0">
                <a:solidFill>
                  <a:srgbClr val="0000FF"/>
                </a:solidFill>
              </a:rPr>
              <a:t>	</a:t>
            </a:r>
            <a:r>
              <a:rPr lang="en-US" altLang="en-US" sz="1200" dirty="0"/>
              <a:t>1) </a:t>
            </a:r>
            <a:r>
              <a:rPr lang="en-US" altLang="en-US" sz="1200" b="1" dirty="0" err="1">
                <a:solidFill>
                  <a:srgbClr val="0000FF"/>
                </a:solidFill>
              </a:rPr>
              <a:t>Makuläre</a:t>
            </a:r>
            <a:r>
              <a:rPr lang="en-US" altLang="en-US" sz="1200" b="1" dirty="0">
                <a:solidFill>
                  <a:srgbClr val="0000FF"/>
                </a:solidFill>
              </a:rPr>
              <a:t> Hornhautdystrophie – </a:t>
            </a:r>
            <a:r>
              <a:rPr lang="en-US" altLang="en-US" sz="1200" b="1" dirty="0"/>
              <a:t>AR</a:t>
            </a:r>
            <a:endParaRPr lang="en-US" altLang="en-US" sz="1400" b="1" dirty="0">
              <a:solidFill>
                <a:srgbClr val="0000FF"/>
              </a:solidFill>
            </a:endParaRP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2) </a:t>
            </a:r>
            <a:r>
              <a:rPr lang="en-US" altLang="en-US" sz="1200" dirty="0" err="1">
                <a:solidFill>
                  <a:schemeClr val="bg1">
                    <a:lumMod val="75000"/>
                  </a:schemeClr>
                </a:solidFill>
              </a:rPr>
              <a:t>Schnyder</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3) Angeborene stromale Hornhautdystrophie </a:t>
            </a:r>
          </a:p>
          <a:p>
            <a:pPr eaLnBrk="1" hangingPunct="1">
              <a:spcBef>
                <a:spcPct val="0"/>
              </a:spcBef>
              <a:buClrTx/>
              <a:buSzTx/>
              <a:buFontTx/>
              <a:buNone/>
              <a:defRPr/>
            </a:pPr>
            <a:r>
              <a:rPr lang="en-US" altLang="en-US" sz="1200" dirty="0">
                <a:solidFill>
                  <a:schemeClr val="bg1">
                    <a:lumMod val="75000"/>
                  </a:schemeClr>
                </a:solidFill>
              </a:rPr>
              <a:t>	4) Fleck-Hornhautdystrophie</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Posteriore</a:t>
            </a:r>
            <a:r>
              <a:rPr lang="en-US" altLang="en-US" sz="1200" dirty="0">
                <a:solidFill>
                  <a:schemeClr val="bg1">
                    <a:lumMod val="75000"/>
                  </a:schemeClr>
                </a:solidFill>
              </a:rPr>
              <a:t> </a:t>
            </a:r>
            <a:r>
              <a:rPr lang="en-US" altLang="en-US" sz="1200" dirty="0" err="1">
                <a:solidFill>
                  <a:schemeClr val="bg1">
                    <a:lumMod val="75000"/>
                  </a:schemeClr>
                </a:solidFill>
              </a:rPr>
              <a:t>amorphe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endParaRPr lang="en-US" altLang="en-US" sz="1200"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6) Prä-Descemet-Hornhautdystrophie</a:t>
            </a:r>
          </a:p>
        </p:txBody>
      </p:sp>
      <p:sp>
        <p:nvSpPr>
          <p:cNvPr id="44039" name="TextBox 2">
            <a:extLst>
              <a:ext uri="{FF2B5EF4-FFF2-40B4-BE49-F238E27FC236}">
                <a16:creationId xmlns:a16="http://schemas.microsoft.com/office/drawing/2014/main" id="{3EE2EFBB-4C92-1BD4-E902-C7930E3CCA1E}"/>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44040" name="Text Box 8">
            <a:extLst>
              <a:ext uri="{FF2B5EF4-FFF2-40B4-BE49-F238E27FC236}">
                <a16:creationId xmlns:a16="http://schemas.microsoft.com/office/drawing/2014/main" id="{EEF11F21-E2CA-D815-2FB4-2F0587D45FD4}"/>
              </a:ext>
            </a:extLst>
          </p:cNvPr>
          <p:cNvSpPr txBox="1">
            <a:spLocks noChangeArrowheads="1"/>
          </p:cNvSpPr>
          <p:nvPr/>
        </p:nvSpPr>
        <p:spPr bwMode="auto">
          <a:xfrm>
            <a:off x="5405438" y="3552825"/>
            <a:ext cx="2889250"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a:t>Welche davon sind autosomal-rezessiv vererbt?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Number Placeholder 1">
            <a:extLst>
              <a:ext uri="{FF2B5EF4-FFF2-40B4-BE49-F238E27FC236}">
                <a16:creationId xmlns:a16="http://schemas.microsoft.com/office/drawing/2014/main" id="{9168F895-B23F-5A4B-B76B-DA4A3489BB64}"/>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A5AFE1CF-B933-3948-BABB-525CFC4966DA}" type="slidenum">
              <a:rPr lang="en-US" altLang="en-US" sz="1000" smtClean="0"/>
              <a:t>41</a:t>
            </a:fld>
            <a:endParaRPr lang="en-US" altLang="en-US" sz="1000"/>
          </a:p>
        </p:txBody>
      </p:sp>
      <p:sp>
        <p:nvSpPr>
          <p:cNvPr id="45059" name="TextBox 2">
            <a:extLst>
              <a:ext uri="{FF2B5EF4-FFF2-40B4-BE49-F238E27FC236}">
                <a16:creationId xmlns:a16="http://schemas.microsoft.com/office/drawing/2014/main" id="{396061CE-95A3-9571-1C79-69046E1B464D}"/>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45060" name="Text Box 8">
            <a:extLst>
              <a:ext uri="{FF2B5EF4-FFF2-40B4-BE49-F238E27FC236}">
                <a16:creationId xmlns:a16="http://schemas.microsoft.com/office/drawing/2014/main" id="{839A2E56-D329-2F7D-DEE5-26515FE6C080}"/>
              </a:ext>
            </a:extLst>
          </p:cNvPr>
          <p:cNvSpPr txBox="1">
            <a:spLocks noChangeArrowheads="1"/>
          </p:cNvSpPr>
          <p:nvPr/>
        </p:nvSpPr>
        <p:spPr bwMode="auto">
          <a:xfrm>
            <a:off x="4962525" y="3538538"/>
            <a:ext cx="377507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a:t>Welche davon werden X-chromosomal dominant vererbt?</a:t>
            </a:r>
          </a:p>
        </p:txBody>
      </p:sp>
      <p:sp>
        <p:nvSpPr>
          <p:cNvPr id="45061" name="TextBox 10">
            <a:extLst>
              <a:ext uri="{FF2B5EF4-FFF2-40B4-BE49-F238E27FC236}">
                <a16:creationId xmlns:a16="http://schemas.microsoft.com/office/drawing/2014/main" id="{C721E733-A5E7-1EE3-8ADE-8D36FFD08ADB}"/>
              </a:ext>
            </a:extLst>
          </p:cNvPr>
          <p:cNvSpPr txBox="1">
            <a:spLocks noChangeArrowheads="1"/>
          </p:cNvSpPr>
          <p:nvPr/>
        </p:nvSpPr>
        <p:spPr bwMode="auto">
          <a:xfrm>
            <a:off x="4829175" y="1466850"/>
            <a:ext cx="552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t>--AR</a:t>
            </a:r>
          </a:p>
        </p:txBody>
      </p:sp>
      <p:sp>
        <p:nvSpPr>
          <p:cNvPr id="45062" name="TextBox 11">
            <a:extLst>
              <a:ext uri="{FF2B5EF4-FFF2-40B4-BE49-F238E27FC236}">
                <a16:creationId xmlns:a16="http://schemas.microsoft.com/office/drawing/2014/main" id="{F2A9CF50-1848-4FE2-5EE5-9AF1F3485917}"/>
              </a:ext>
            </a:extLst>
          </p:cNvPr>
          <p:cNvSpPr txBox="1">
            <a:spLocks noChangeArrowheads="1"/>
          </p:cNvSpPr>
          <p:nvPr/>
        </p:nvSpPr>
        <p:spPr bwMode="auto">
          <a:xfrm>
            <a:off x="3962400" y="4267200"/>
            <a:ext cx="554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t>--AR</a:t>
            </a:r>
          </a:p>
        </p:txBody>
      </p:sp>
      <p:sp>
        <p:nvSpPr>
          <p:cNvPr id="45063" name="TextBox 11">
            <a:extLst>
              <a:ext uri="{FF2B5EF4-FFF2-40B4-BE49-F238E27FC236}">
                <a16:creationId xmlns:a16="http://schemas.microsoft.com/office/drawing/2014/main" id="{ECB69009-9772-D723-4057-D8354842000B}"/>
              </a:ext>
            </a:extLst>
          </p:cNvPr>
          <p:cNvSpPr txBox="1">
            <a:spLocks noChangeArrowheads="1"/>
          </p:cNvSpPr>
          <p:nvPr/>
        </p:nvSpPr>
        <p:spPr bwMode="auto">
          <a:xfrm>
            <a:off x="4873381" y="6320401"/>
            <a:ext cx="554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t>--AR</a:t>
            </a:r>
          </a:p>
        </p:txBody>
      </p:sp>
      <p:sp>
        <p:nvSpPr>
          <p:cNvPr id="45064" name="Text Box 7">
            <a:extLst>
              <a:ext uri="{FF2B5EF4-FFF2-40B4-BE49-F238E27FC236}">
                <a16:creationId xmlns:a16="http://schemas.microsoft.com/office/drawing/2014/main" id="{7CEE5B20-CFEC-6634-42F3-E4BDBE5A6D17}"/>
              </a:ext>
            </a:extLst>
          </p:cNvPr>
          <p:cNvSpPr txBox="1">
            <a:spLocks noChangeArrowheads="1"/>
          </p:cNvSpPr>
          <p:nvPr/>
        </p:nvSpPr>
        <p:spPr bwMode="auto">
          <a:xfrm>
            <a:off x="762000" y="5751513"/>
            <a:ext cx="4757738"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t>	1) </a:t>
            </a:r>
            <a:r>
              <a:rPr lang="en-US" altLang="en-US" sz="1200">
                <a:solidFill>
                  <a:srgbClr val="0000FF"/>
                </a:solidFill>
              </a:rPr>
              <a:t>Fuchs-Endotheldystrophie der Hornhaut</a:t>
            </a:r>
          </a:p>
          <a:p>
            <a:pPr eaLnBrk="1" hangingPunct="1">
              <a:spcBef>
                <a:spcPct val="0"/>
              </a:spcBef>
              <a:buClrTx/>
              <a:buSzTx/>
              <a:buFontTx/>
              <a:buNone/>
            </a:pPr>
            <a:r>
              <a:rPr lang="en-US" altLang="en-US" sz="1200"/>
              <a:t>	2) </a:t>
            </a:r>
            <a:r>
              <a:rPr lang="en-US" altLang="en-US" sz="1200">
                <a:solidFill>
                  <a:srgbClr val="0000FF"/>
                </a:solidFill>
              </a:rPr>
              <a:t>Hintere polymorphe Hornhautdystrophie</a:t>
            </a:r>
          </a:p>
          <a:p>
            <a:pPr eaLnBrk="1" hangingPunct="1">
              <a:spcBef>
                <a:spcPct val="0"/>
              </a:spcBef>
              <a:buClrTx/>
              <a:buSzTx/>
              <a:buFontTx/>
              <a:buNone/>
            </a:pPr>
            <a:r>
              <a:rPr lang="en-US" altLang="en-US" sz="1200"/>
              <a:t>	3) </a:t>
            </a:r>
            <a:r>
              <a:rPr lang="en-US" altLang="en-US" sz="1200">
                <a:solidFill>
                  <a:srgbClr val="0000FF"/>
                </a:solidFill>
              </a:rPr>
              <a:t>Angeborene hereditäre Endotheldystrophie</a:t>
            </a:r>
          </a:p>
        </p:txBody>
      </p:sp>
      <p:sp>
        <p:nvSpPr>
          <p:cNvPr id="13" name="Text Box 2">
            <a:extLst>
              <a:ext uri="{FF2B5EF4-FFF2-40B4-BE49-F238E27FC236}">
                <a16:creationId xmlns:a16="http://schemas.microsoft.com/office/drawing/2014/main" id="{7DFBF4BC-1801-CB0D-5D2C-45A35741BB26}"/>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45066" name="Text Box 4">
            <a:extLst>
              <a:ext uri="{FF2B5EF4-FFF2-40B4-BE49-F238E27FC236}">
                <a16:creationId xmlns:a16="http://schemas.microsoft.com/office/drawing/2014/main" id="{81B7D053-36C7-FBA9-AD79-1552979A4EE1}"/>
              </a:ext>
            </a:extLst>
          </p:cNvPr>
          <p:cNvSpPr txBox="1">
            <a:spLocks noChangeArrowheads="1"/>
          </p:cNvSpPr>
          <p:nvPr/>
        </p:nvSpPr>
        <p:spPr bwMode="auto">
          <a:xfrm>
            <a:off x="762000" y="2322513"/>
            <a:ext cx="4757738"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 </a:t>
            </a:r>
          </a:p>
        </p:txBody>
      </p:sp>
      <p:sp>
        <p:nvSpPr>
          <p:cNvPr id="45067" name="Text Box 5">
            <a:extLst>
              <a:ext uri="{FF2B5EF4-FFF2-40B4-BE49-F238E27FC236}">
                <a16:creationId xmlns:a16="http://schemas.microsoft.com/office/drawing/2014/main" id="{F3FE7143-8089-A496-EC5C-A8BB2352455E}"/>
              </a:ext>
            </a:extLst>
          </p:cNvPr>
          <p:cNvSpPr txBox="1">
            <a:spLocks noChangeArrowheads="1"/>
          </p:cNvSpPr>
          <p:nvPr/>
        </p:nvSpPr>
        <p:spPr bwMode="auto">
          <a:xfrm>
            <a:off x="762000" y="4038600"/>
            <a:ext cx="70104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ext Box 2">
            <a:extLst>
              <a:ext uri="{FF2B5EF4-FFF2-40B4-BE49-F238E27FC236}">
                <a16:creationId xmlns:a16="http://schemas.microsoft.com/office/drawing/2014/main" id="{F2A01C58-B9BF-91A8-44EB-581FD7965C13}"/>
              </a:ext>
            </a:extLst>
          </p:cNvPr>
          <p:cNvSpPr txBox="1">
            <a:spLocks noChangeArrowheads="1"/>
          </p:cNvSpPr>
          <p:nvPr/>
        </p:nvSpPr>
        <p:spPr bwMode="auto">
          <a:xfrm>
            <a:off x="746125" y="609600"/>
            <a:ext cx="6264275" cy="150297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a:t>
            </a:r>
            <a:r>
              <a:rPr lang="en-US" altLang="en-US" sz="1200" b="1" dirty="0" err="1"/>
              <a:t>subepitheliale </a:t>
            </a:r>
            <a:r>
              <a:rPr lang="en-US" altLang="en-US" sz="1200" b="1" dirty="0"/>
              <a:t>Dystrophien</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1) Epitheliale Basalmembrandystrophie </a:t>
            </a: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 typeface="Wingdings" panose="05000000000000000000" pitchFamily="2" charset="2"/>
              <a:buNone/>
              <a:defRPr/>
            </a:pPr>
            <a:r>
              <a:rPr lang="en-US" altLang="en-US" sz="1200" dirty="0">
                <a:solidFill>
                  <a:srgbClr val="0000FF"/>
                </a:solidFill>
              </a:rPr>
              <a:t>	</a:t>
            </a:r>
            <a:r>
              <a:rPr lang="en-US" altLang="en-US" sz="1200" dirty="0"/>
              <a:t>3) </a:t>
            </a:r>
            <a:r>
              <a:rPr lang="en-US" altLang="en-US" sz="1200" b="1" dirty="0" err="1">
                <a:solidFill>
                  <a:srgbClr val="0000FF"/>
                </a:solidFill>
              </a:rPr>
              <a:t>Epitheliale</a:t>
            </a:r>
            <a:r>
              <a:rPr lang="en-US" altLang="en-US" sz="1200" b="1" dirty="0">
                <a:solidFill>
                  <a:srgbClr val="0000FF"/>
                </a:solidFill>
              </a:rPr>
              <a:t> </a:t>
            </a:r>
            <a:r>
              <a:rPr lang="en-US" altLang="en-US" sz="1200" b="1" dirty="0" err="1">
                <a:solidFill>
                  <a:srgbClr val="0000FF"/>
                </a:solidFill>
              </a:rPr>
              <a:t>Hornhautdystrophie</a:t>
            </a:r>
            <a:r>
              <a:rPr lang="en-US" altLang="en-US" sz="1200" b="1" dirty="0">
                <a:solidFill>
                  <a:srgbClr val="0000FF"/>
                </a:solidFill>
              </a:rPr>
              <a:t> </a:t>
            </a:r>
            <a:r>
              <a:rPr lang="en-US" altLang="en-US" sz="1200" b="1" dirty="0" err="1">
                <a:solidFill>
                  <a:srgbClr val="0000FF"/>
                </a:solidFill>
              </a:rPr>
              <a:t>nach</a:t>
            </a:r>
            <a:r>
              <a:rPr lang="en-US" altLang="en-US" sz="1200" b="1" dirty="0">
                <a:solidFill>
                  <a:srgbClr val="0000FF"/>
                </a:solidFill>
              </a:rPr>
              <a:t> Lisch – </a:t>
            </a:r>
            <a:r>
              <a:rPr lang="en-US" altLang="en-US" sz="1200" b="1" dirty="0"/>
              <a:t>X-chromosomal-dominant</a:t>
            </a:r>
            <a:r>
              <a:rPr lang="en-US" altLang="en-US" sz="1200" b="1" dirty="0">
                <a:solidFill>
                  <a:srgbClr val="0000FF"/>
                </a:solidFill>
              </a:rPr>
              <a:t>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Subepitheliale </a:t>
            </a:r>
            <a:r>
              <a:rPr lang="en-US" altLang="en-US" sz="1200" dirty="0">
                <a:solidFill>
                  <a:schemeClr val="bg1">
                    <a:lumMod val="75000"/>
                  </a:schemeClr>
                </a:solidFill>
              </a:rPr>
              <a:t>muzinöse Hornhautdystrophie</a:t>
            </a:r>
          </a:p>
        </p:txBody>
      </p:sp>
      <p:sp>
        <p:nvSpPr>
          <p:cNvPr id="224259" name="Text Box 4">
            <a:extLst>
              <a:ext uri="{FF2B5EF4-FFF2-40B4-BE49-F238E27FC236}">
                <a16:creationId xmlns:a16="http://schemas.microsoft.com/office/drawing/2014/main" id="{51433512-DAB9-2ED0-F772-D5C199FD9752}"/>
              </a:ext>
            </a:extLst>
          </p:cNvPr>
          <p:cNvSpPr txBox="1">
            <a:spLocks noChangeArrowheads="1"/>
          </p:cNvSpPr>
          <p:nvPr/>
        </p:nvSpPr>
        <p:spPr bwMode="auto">
          <a:xfrm>
            <a:off x="762000" y="2322513"/>
            <a:ext cx="4757738"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1) </a:t>
            </a:r>
            <a:r>
              <a:rPr lang="en-US" altLang="en-US" sz="1200" dirty="0" err="1">
                <a:solidFill>
                  <a:schemeClr val="bg1">
                    <a:lumMod val="75000"/>
                  </a:schemeClr>
                </a:solidFill>
              </a:rPr>
              <a:t>Reis-Bückler</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2) </a:t>
            </a:r>
            <a:r>
              <a:rPr lang="en-US" altLang="en-US" sz="1200" dirty="0" err="1">
                <a:solidFill>
                  <a:schemeClr val="bg1">
                    <a:lumMod val="75000"/>
                  </a:schemeClr>
                </a:solidFill>
              </a:rPr>
              <a:t>Thiel-Behnke</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224260" name="Text Box 7">
            <a:extLst>
              <a:ext uri="{FF2B5EF4-FFF2-40B4-BE49-F238E27FC236}">
                <a16:creationId xmlns:a16="http://schemas.microsoft.com/office/drawing/2014/main" id="{9F51B8E7-F94B-8FD0-384A-EA1DE9479B1B}"/>
              </a:ext>
            </a:extLst>
          </p:cNvPr>
          <p:cNvSpPr txBox="1">
            <a:spLocks noChangeArrowheads="1"/>
          </p:cNvSpPr>
          <p:nvPr/>
        </p:nvSpPr>
        <p:spPr bwMode="auto">
          <a:xfrm>
            <a:off x="762000" y="5751513"/>
            <a:ext cx="4757738"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 Fuchs-Endotheldystrophie der Hornhaut</a:t>
            </a:r>
          </a:p>
          <a:p>
            <a:pPr eaLnBrk="1" hangingPunct="1">
              <a:spcBef>
                <a:spcPct val="0"/>
              </a:spcBef>
              <a:buClrTx/>
              <a:buSzTx/>
              <a:buFontTx/>
              <a:buNone/>
              <a:defRPr/>
            </a:pPr>
            <a:r>
              <a:rPr lang="en-US" altLang="en-US" sz="1200" dirty="0">
                <a:solidFill>
                  <a:schemeClr val="bg1">
                    <a:lumMod val="75000"/>
                  </a:schemeClr>
                </a:solidFill>
              </a:rPr>
              <a:t>	2) Hintere polymorphe Hornhautdystrophie</a:t>
            </a:r>
          </a:p>
          <a:p>
            <a:pPr eaLnBrk="1" hangingPunct="1">
              <a:spcBef>
                <a:spcPct val="0"/>
              </a:spcBef>
              <a:buClrTx/>
              <a:buSzTx/>
              <a:buFontTx/>
              <a:buNone/>
              <a:defRPr/>
            </a:pPr>
            <a:r>
              <a:rPr lang="en-US" altLang="en-US" sz="1200" dirty="0">
                <a:solidFill>
                  <a:schemeClr val="bg1">
                    <a:lumMod val="75000"/>
                  </a:schemeClr>
                </a:solidFill>
              </a:rPr>
              <a:t>	3) Angeborene hereditäre Endotheldystrophie</a:t>
            </a:r>
          </a:p>
        </p:txBody>
      </p:sp>
      <p:sp>
        <p:nvSpPr>
          <p:cNvPr id="46085" name="Slide Number Placeholder 1">
            <a:extLst>
              <a:ext uri="{FF2B5EF4-FFF2-40B4-BE49-F238E27FC236}">
                <a16:creationId xmlns:a16="http://schemas.microsoft.com/office/drawing/2014/main" id="{28A44DCC-F601-C021-3098-7BBA0AEF7491}"/>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25C51E13-B26C-6041-9BD1-7D2A3EFC3237}" type="slidenum">
              <a:rPr lang="en-US" altLang="en-US" sz="1000" smtClean="0"/>
              <a:t>42</a:t>
            </a:fld>
            <a:endParaRPr lang="en-US" altLang="en-US" sz="1000"/>
          </a:p>
        </p:txBody>
      </p:sp>
      <p:sp>
        <p:nvSpPr>
          <p:cNvPr id="224262" name="Text Box 5">
            <a:extLst>
              <a:ext uri="{FF2B5EF4-FFF2-40B4-BE49-F238E27FC236}">
                <a16:creationId xmlns:a16="http://schemas.microsoft.com/office/drawing/2014/main" id="{8FDC7C9B-EE49-690F-B406-8C01216E055D}"/>
              </a:ext>
            </a:extLst>
          </p:cNvPr>
          <p:cNvSpPr txBox="1">
            <a:spLocks noChangeArrowheads="1"/>
          </p:cNvSpPr>
          <p:nvPr/>
        </p:nvSpPr>
        <p:spPr bwMode="auto">
          <a:xfrm>
            <a:off x="762000" y="4038600"/>
            <a:ext cx="4537075"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 </a:t>
            </a:r>
            <a:r>
              <a:rPr lang="en-US" altLang="en-US" sz="1200" dirty="0" err="1">
                <a:solidFill>
                  <a:schemeClr val="bg1">
                    <a:lumMod val="75000"/>
                  </a:schemeClr>
                </a:solidFill>
              </a:rPr>
              <a:t>Makuläre</a:t>
            </a:r>
            <a:r>
              <a:rPr lang="en-US" altLang="en-US" sz="1200" dirty="0">
                <a:solidFill>
                  <a:schemeClr val="bg1">
                    <a:lumMod val="75000"/>
                  </a:schemeClr>
                </a:solidFill>
              </a:rPr>
              <a:t> Hornhautdystrophie</a:t>
            </a:r>
          </a:p>
          <a:p>
            <a:pPr eaLnBrk="1" hangingPunct="1">
              <a:spcBef>
                <a:spcPct val="0"/>
              </a:spcBef>
              <a:buClrTx/>
              <a:buSzTx/>
              <a:buFontTx/>
              <a:buNone/>
              <a:defRPr/>
            </a:pPr>
            <a:r>
              <a:rPr lang="en-US" altLang="en-US" sz="1200" dirty="0">
                <a:solidFill>
                  <a:schemeClr val="bg1">
                    <a:lumMod val="75000"/>
                  </a:schemeClr>
                </a:solidFill>
              </a:rPr>
              <a:t>	2) </a:t>
            </a:r>
            <a:r>
              <a:rPr lang="en-US" altLang="en-US" sz="1200" dirty="0" err="1">
                <a:solidFill>
                  <a:schemeClr val="bg1">
                    <a:lumMod val="75000"/>
                  </a:schemeClr>
                </a:solidFill>
              </a:rPr>
              <a:t>Schnyder</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3) Angeborene stromale Hornhautdystrophie </a:t>
            </a:r>
          </a:p>
          <a:p>
            <a:pPr eaLnBrk="1" hangingPunct="1">
              <a:spcBef>
                <a:spcPct val="0"/>
              </a:spcBef>
              <a:buClrTx/>
              <a:buSzTx/>
              <a:buFontTx/>
              <a:buNone/>
              <a:defRPr/>
            </a:pPr>
            <a:r>
              <a:rPr lang="en-US" altLang="en-US" sz="1200" dirty="0">
                <a:solidFill>
                  <a:schemeClr val="bg1">
                    <a:lumMod val="75000"/>
                  </a:schemeClr>
                </a:solidFill>
              </a:rPr>
              <a:t>	4) Fleck-Hornhautdystrophie</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Posteriore</a:t>
            </a:r>
            <a:r>
              <a:rPr lang="en-US" altLang="en-US" sz="1200" dirty="0">
                <a:solidFill>
                  <a:schemeClr val="bg1">
                    <a:lumMod val="75000"/>
                  </a:schemeClr>
                </a:solidFill>
              </a:rPr>
              <a:t> </a:t>
            </a:r>
            <a:r>
              <a:rPr lang="en-US" altLang="en-US" sz="1200" dirty="0" err="1">
                <a:solidFill>
                  <a:schemeClr val="bg1">
                    <a:lumMod val="75000"/>
                  </a:schemeClr>
                </a:solidFill>
              </a:rPr>
              <a:t>amorphe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endParaRPr lang="en-US" altLang="en-US" sz="1200"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6) Prä-Descemet-Hornhautdystrophie</a:t>
            </a:r>
          </a:p>
        </p:txBody>
      </p:sp>
      <p:sp>
        <p:nvSpPr>
          <p:cNvPr id="46087" name="TextBox 2">
            <a:extLst>
              <a:ext uri="{FF2B5EF4-FFF2-40B4-BE49-F238E27FC236}">
                <a16:creationId xmlns:a16="http://schemas.microsoft.com/office/drawing/2014/main" id="{24A6844C-397E-28B5-5669-C7F1383D35C6}"/>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46088" name="Text Box 8">
            <a:extLst>
              <a:ext uri="{FF2B5EF4-FFF2-40B4-BE49-F238E27FC236}">
                <a16:creationId xmlns:a16="http://schemas.microsoft.com/office/drawing/2014/main" id="{8C91FCBB-0B11-11B0-3D3A-AA7C6712618F}"/>
              </a:ext>
            </a:extLst>
          </p:cNvPr>
          <p:cNvSpPr txBox="1">
            <a:spLocks noChangeArrowheads="1"/>
          </p:cNvSpPr>
          <p:nvPr/>
        </p:nvSpPr>
        <p:spPr bwMode="auto">
          <a:xfrm>
            <a:off x="4962525" y="3538538"/>
            <a:ext cx="3775075" cy="33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a:t>Welche davon werden X-chromosomal dominant vererbt?</a:t>
            </a:r>
          </a:p>
        </p:txBody>
      </p:sp>
      <p:sp>
        <p:nvSpPr>
          <p:cNvPr id="11" name="TextBox 10">
            <a:extLst>
              <a:ext uri="{FF2B5EF4-FFF2-40B4-BE49-F238E27FC236}">
                <a16:creationId xmlns:a16="http://schemas.microsoft.com/office/drawing/2014/main" id="{F4104FAF-22C0-CA31-3389-CB1712033ECB}"/>
              </a:ext>
            </a:extLst>
          </p:cNvPr>
          <p:cNvSpPr txBox="1"/>
          <p:nvPr/>
        </p:nvSpPr>
        <p:spPr>
          <a:xfrm>
            <a:off x="4829175" y="1466850"/>
            <a:ext cx="552450" cy="307975"/>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--AR</a:t>
            </a:r>
          </a:p>
        </p:txBody>
      </p:sp>
      <p:sp>
        <p:nvSpPr>
          <p:cNvPr id="12" name="TextBox 11">
            <a:extLst>
              <a:ext uri="{FF2B5EF4-FFF2-40B4-BE49-F238E27FC236}">
                <a16:creationId xmlns:a16="http://schemas.microsoft.com/office/drawing/2014/main" id="{25EFBA46-E510-BF2F-A062-051003EC17C3}"/>
              </a:ext>
            </a:extLst>
          </p:cNvPr>
          <p:cNvSpPr txBox="1"/>
          <p:nvPr/>
        </p:nvSpPr>
        <p:spPr>
          <a:xfrm>
            <a:off x="3962400" y="4267200"/>
            <a:ext cx="554038" cy="307975"/>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--AR</a:t>
            </a:r>
          </a:p>
        </p:txBody>
      </p:sp>
      <p:sp>
        <p:nvSpPr>
          <p:cNvPr id="13" name="TextBox 11">
            <a:extLst>
              <a:ext uri="{FF2B5EF4-FFF2-40B4-BE49-F238E27FC236}">
                <a16:creationId xmlns:a16="http://schemas.microsoft.com/office/drawing/2014/main" id="{9EAC229E-BF17-6C1F-632E-93EBBAA1D1E6}"/>
              </a:ext>
            </a:extLst>
          </p:cNvPr>
          <p:cNvSpPr txBox="1">
            <a:spLocks noChangeArrowheads="1"/>
          </p:cNvSpPr>
          <p:nvPr/>
        </p:nvSpPr>
        <p:spPr bwMode="auto">
          <a:xfrm>
            <a:off x="4962525" y="6321425"/>
            <a:ext cx="554038" cy="3079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dirty="0">
                <a:solidFill>
                  <a:schemeClr val="bg1">
                    <a:lumMod val="75000"/>
                  </a:schemeClr>
                </a:solidFill>
              </a:rPr>
              <a:t>--AR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Number Placeholder 1">
            <a:extLst>
              <a:ext uri="{FF2B5EF4-FFF2-40B4-BE49-F238E27FC236}">
                <a16:creationId xmlns:a16="http://schemas.microsoft.com/office/drawing/2014/main" id="{D95485C3-F305-C02B-3BD9-F3D784B7B715}"/>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D3532B3A-67C7-E04E-80AF-515F8AF8794D}" type="slidenum">
              <a:rPr lang="en-US" altLang="en-US" sz="1000" smtClean="0"/>
              <a:t>43</a:t>
            </a:fld>
            <a:endParaRPr lang="en-US" altLang="en-US" sz="1000"/>
          </a:p>
        </p:txBody>
      </p:sp>
      <p:sp>
        <p:nvSpPr>
          <p:cNvPr id="47107" name="TextBox 2">
            <a:extLst>
              <a:ext uri="{FF2B5EF4-FFF2-40B4-BE49-F238E27FC236}">
                <a16:creationId xmlns:a16="http://schemas.microsoft.com/office/drawing/2014/main" id="{7AF63EF9-53A8-563A-FD18-84AA571F2803}"/>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47108" name="Text Box 8">
            <a:extLst>
              <a:ext uri="{FF2B5EF4-FFF2-40B4-BE49-F238E27FC236}">
                <a16:creationId xmlns:a16="http://schemas.microsoft.com/office/drawing/2014/main" id="{03520953-17C0-C343-CB42-C31A962F38AD}"/>
              </a:ext>
            </a:extLst>
          </p:cNvPr>
          <p:cNvSpPr txBox="1">
            <a:spLocks noChangeArrowheads="1"/>
          </p:cNvSpPr>
          <p:nvPr/>
        </p:nvSpPr>
        <p:spPr bwMode="auto">
          <a:xfrm>
            <a:off x="5535613" y="3387725"/>
            <a:ext cx="3060700"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a:t>Für welche ist die Vererbung noch nicht geklärt?</a:t>
            </a:r>
          </a:p>
        </p:txBody>
      </p:sp>
      <p:sp>
        <p:nvSpPr>
          <p:cNvPr id="47109" name="TextBox 10">
            <a:extLst>
              <a:ext uri="{FF2B5EF4-FFF2-40B4-BE49-F238E27FC236}">
                <a16:creationId xmlns:a16="http://schemas.microsoft.com/office/drawing/2014/main" id="{E8638057-50F7-6BBB-12AF-BD6EBE9D7F21}"/>
              </a:ext>
            </a:extLst>
          </p:cNvPr>
          <p:cNvSpPr txBox="1">
            <a:spLocks noChangeArrowheads="1"/>
          </p:cNvSpPr>
          <p:nvPr/>
        </p:nvSpPr>
        <p:spPr bwMode="auto">
          <a:xfrm>
            <a:off x="4829175" y="1466850"/>
            <a:ext cx="552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t>--AR</a:t>
            </a:r>
          </a:p>
        </p:txBody>
      </p:sp>
      <p:sp>
        <p:nvSpPr>
          <p:cNvPr id="47110" name="TextBox 11">
            <a:extLst>
              <a:ext uri="{FF2B5EF4-FFF2-40B4-BE49-F238E27FC236}">
                <a16:creationId xmlns:a16="http://schemas.microsoft.com/office/drawing/2014/main" id="{E6CA7190-5EDB-A3CE-E0EF-422D9D7F2EBC}"/>
              </a:ext>
            </a:extLst>
          </p:cNvPr>
          <p:cNvSpPr txBox="1">
            <a:spLocks noChangeArrowheads="1"/>
          </p:cNvSpPr>
          <p:nvPr/>
        </p:nvSpPr>
        <p:spPr bwMode="auto">
          <a:xfrm>
            <a:off x="3962400" y="4267200"/>
            <a:ext cx="554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t>--AR</a:t>
            </a:r>
          </a:p>
        </p:txBody>
      </p:sp>
      <p:sp>
        <p:nvSpPr>
          <p:cNvPr id="47111" name="TextBox 12">
            <a:extLst>
              <a:ext uri="{FF2B5EF4-FFF2-40B4-BE49-F238E27FC236}">
                <a16:creationId xmlns:a16="http://schemas.microsoft.com/office/drawing/2014/main" id="{9DCF7B05-9B57-3418-E804-17FEEA56EA7F}"/>
              </a:ext>
            </a:extLst>
          </p:cNvPr>
          <p:cNvSpPr txBox="1">
            <a:spLocks noChangeArrowheads="1"/>
          </p:cNvSpPr>
          <p:nvPr/>
        </p:nvSpPr>
        <p:spPr bwMode="auto">
          <a:xfrm>
            <a:off x="4802798" y="1146612"/>
            <a:ext cx="2600325" cy="21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t>--X-chromosomal-dominant</a:t>
            </a:r>
          </a:p>
        </p:txBody>
      </p:sp>
      <p:sp>
        <p:nvSpPr>
          <p:cNvPr id="47112" name="TextBox 11">
            <a:extLst>
              <a:ext uri="{FF2B5EF4-FFF2-40B4-BE49-F238E27FC236}">
                <a16:creationId xmlns:a16="http://schemas.microsoft.com/office/drawing/2014/main" id="{65809E00-26F0-2B8A-98F5-ED744035CF02}"/>
              </a:ext>
            </a:extLst>
          </p:cNvPr>
          <p:cNvSpPr txBox="1">
            <a:spLocks noChangeArrowheads="1"/>
          </p:cNvSpPr>
          <p:nvPr/>
        </p:nvSpPr>
        <p:spPr bwMode="auto">
          <a:xfrm>
            <a:off x="4981575" y="6287701"/>
            <a:ext cx="55403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a:t>--AR</a:t>
            </a:r>
          </a:p>
        </p:txBody>
      </p:sp>
      <p:sp>
        <p:nvSpPr>
          <p:cNvPr id="47113" name="Text Box 7">
            <a:extLst>
              <a:ext uri="{FF2B5EF4-FFF2-40B4-BE49-F238E27FC236}">
                <a16:creationId xmlns:a16="http://schemas.microsoft.com/office/drawing/2014/main" id="{29C00601-212C-3BE4-7C0B-B11465BA6B39}"/>
              </a:ext>
            </a:extLst>
          </p:cNvPr>
          <p:cNvSpPr txBox="1">
            <a:spLocks noChangeArrowheads="1"/>
          </p:cNvSpPr>
          <p:nvPr/>
        </p:nvSpPr>
        <p:spPr bwMode="auto">
          <a:xfrm>
            <a:off x="762000" y="5751513"/>
            <a:ext cx="4757738"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t>	1) </a:t>
            </a:r>
            <a:r>
              <a:rPr lang="en-US" altLang="en-US" sz="1200">
                <a:solidFill>
                  <a:srgbClr val="0000FF"/>
                </a:solidFill>
              </a:rPr>
              <a:t>Fuchs-Endotheldystrophie der Hornhaut</a:t>
            </a:r>
          </a:p>
          <a:p>
            <a:pPr eaLnBrk="1" hangingPunct="1">
              <a:spcBef>
                <a:spcPct val="0"/>
              </a:spcBef>
              <a:buClrTx/>
              <a:buSzTx/>
              <a:buFontTx/>
              <a:buNone/>
            </a:pPr>
            <a:r>
              <a:rPr lang="en-US" altLang="en-US" sz="1200"/>
              <a:t>	2) </a:t>
            </a:r>
            <a:r>
              <a:rPr lang="en-US" altLang="en-US" sz="1200">
                <a:solidFill>
                  <a:srgbClr val="0000FF"/>
                </a:solidFill>
              </a:rPr>
              <a:t>Hintere polymorphe Hornhautdystrophie</a:t>
            </a:r>
          </a:p>
          <a:p>
            <a:pPr eaLnBrk="1" hangingPunct="1">
              <a:spcBef>
                <a:spcPct val="0"/>
              </a:spcBef>
              <a:buClrTx/>
              <a:buSzTx/>
              <a:buFontTx/>
              <a:buNone/>
            </a:pPr>
            <a:r>
              <a:rPr lang="en-US" altLang="en-US" sz="1200"/>
              <a:t>	3) </a:t>
            </a:r>
            <a:r>
              <a:rPr lang="en-US" altLang="en-US" sz="1200">
                <a:solidFill>
                  <a:srgbClr val="0000FF"/>
                </a:solidFill>
              </a:rPr>
              <a:t>Angeborene hereditäre Endotheldystrophie</a:t>
            </a:r>
          </a:p>
        </p:txBody>
      </p:sp>
      <p:sp>
        <p:nvSpPr>
          <p:cNvPr id="14" name="Text Box 2">
            <a:extLst>
              <a:ext uri="{FF2B5EF4-FFF2-40B4-BE49-F238E27FC236}">
                <a16:creationId xmlns:a16="http://schemas.microsoft.com/office/drawing/2014/main" id="{BCD1FEDF-BCDE-B1E4-4603-0B8FC1435400}"/>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47115" name="Text Box 4">
            <a:extLst>
              <a:ext uri="{FF2B5EF4-FFF2-40B4-BE49-F238E27FC236}">
                <a16:creationId xmlns:a16="http://schemas.microsoft.com/office/drawing/2014/main" id="{0CF97253-7F38-09C1-FB80-5A01072D113D}"/>
              </a:ext>
            </a:extLst>
          </p:cNvPr>
          <p:cNvSpPr txBox="1">
            <a:spLocks noChangeArrowheads="1"/>
          </p:cNvSpPr>
          <p:nvPr/>
        </p:nvSpPr>
        <p:spPr bwMode="auto">
          <a:xfrm>
            <a:off x="762000" y="2322513"/>
            <a:ext cx="4537075" cy="1502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Varianten</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III, IIIA, I/IIIA, IV)</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 </a:t>
            </a:r>
          </a:p>
        </p:txBody>
      </p:sp>
      <p:sp>
        <p:nvSpPr>
          <p:cNvPr id="47116" name="Text Box 5">
            <a:extLst>
              <a:ext uri="{FF2B5EF4-FFF2-40B4-BE49-F238E27FC236}">
                <a16:creationId xmlns:a16="http://schemas.microsoft.com/office/drawing/2014/main" id="{62D3E3D9-E0F0-0D2F-041D-8AE89E1023D6}"/>
              </a:ext>
            </a:extLst>
          </p:cNvPr>
          <p:cNvSpPr txBox="1">
            <a:spLocks noChangeArrowheads="1"/>
          </p:cNvSpPr>
          <p:nvPr/>
        </p:nvSpPr>
        <p:spPr bwMode="auto">
          <a:xfrm>
            <a:off x="762000" y="4038600"/>
            <a:ext cx="44958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ext Box 2">
            <a:extLst>
              <a:ext uri="{FF2B5EF4-FFF2-40B4-BE49-F238E27FC236}">
                <a16:creationId xmlns:a16="http://schemas.microsoft.com/office/drawing/2014/main" id="{C2E8266C-D0B0-84A4-9190-FF7F77B72203}"/>
              </a:ext>
            </a:extLst>
          </p:cNvPr>
          <p:cNvSpPr txBox="1">
            <a:spLocks noChangeArrowheads="1"/>
          </p:cNvSpPr>
          <p:nvPr/>
        </p:nvSpPr>
        <p:spPr bwMode="auto">
          <a:xfrm>
            <a:off x="746125" y="609600"/>
            <a:ext cx="6264275" cy="1318310"/>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a:t>
            </a:r>
            <a:r>
              <a:rPr lang="en-US" altLang="en-US" sz="1200" b="1" dirty="0" err="1"/>
              <a:t>subepitheliale </a:t>
            </a:r>
            <a:r>
              <a:rPr lang="en-US" altLang="en-US" sz="1200" b="1" dirty="0"/>
              <a:t>Dystrophien</a:t>
            </a:r>
          </a:p>
          <a:p>
            <a:pPr eaLnBrk="1" hangingPunct="1">
              <a:spcBef>
                <a:spcPct val="0"/>
              </a:spcBef>
              <a:buClrTx/>
              <a:buSzTx/>
              <a:buFont typeface="Wingdings" panose="05000000000000000000" pitchFamily="2" charset="2"/>
              <a:buNone/>
              <a:defRPr/>
            </a:pPr>
            <a:r>
              <a:rPr lang="en-US" altLang="en-US" sz="1200" dirty="0">
                <a:solidFill>
                  <a:srgbClr val="0000FF"/>
                </a:solidFill>
              </a:rPr>
              <a:t>	</a:t>
            </a:r>
            <a:r>
              <a:rPr lang="en-US" altLang="en-US" sz="1200" dirty="0"/>
              <a:t>1) </a:t>
            </a:r>
            <a:r>
              <a:rPr lang="en-US" altLang="en-US" sz="1200" b="1" dirty="0">
                <a:solidFill>
                  <a:srgbClr val="0000FF"/>
                </a:solidFill>
              </a:rPr>
              <a:t>Epitheliale Basalmembrandystrophie – </a:t>
            </a:r>
            <a:r>
              <a:rPr lang="en-US" altLang="en-US" sz="1200" b="1" dirty="0"/>
              <a:t>nicht bestätigt</a:t>
            </a:r>
            <a:endParaRPr lang="en-US" altLang="en-US" sz="1400" b="1" dirty="0">
              <a:solidFill>
                <a:srgbClr val="0000FF"/>
              </a:solidFill>
            </a:endParaRP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2) Epitheliale Hornhautdystrophie </a:t>
            </a:r>
            <a:r>
              <a:rPr lang="en-US" altLang="en-US" sz="1200" dirty="0" err="1">
                <a:solidFill>
                  <a:schemeClr val="bg1">
                    <a:lumMod val="75000"/>
                  </a:schemeClr>
                </a:solidFill>
              </a:rPr>
              <a:t>nach Meesmann</a:t>
            </a:r>
            <a:r>
              <a:rPr lang="en-US" altLang="en-US" sz="1200" dirty="0">
                <a:solidFill>
                  <a:schemeClr val="bg1">
                    <a:lumMod val="75000"/>
                  </a:schemeClr>
                </a:solidFill>
              </a:rPr>
              <a:t>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Subepitheliale </a:t>
            </a:r>
            <a:r>
              <a:rPr lang="en-US" altLang="en-US" sz="1200" dirty="0">
                <a:solidFill>
                  <a:schemeClr val="bg1">
                    <a:lumMod val="75000"/>
                  </a:schemeClr>
                </a:solidFill>
              </a:rPr>
              <a:t>muzinöse Hornhautdystrophie</a:t>
            </a:r>
          </a:p>
        </p:txBody>
      </p:sp>
      <p:sp>
        <p:nvSpPr>
          <p:cNvPr id="224259" name="Text Box 4">
            <a:extLst>
              <a:ext uri="{FF2B5EF4-FFF2-40B4-BE49-F238E27FC236}">
                <a16:creationId xmlns:a16="http://schemas.microsoft.com/office/drawing/2014/main" id="{6AB0D7FC-9310-5CB2-236A-0B3160B44B6C}"/>
              </a:ext>
            </a:extLst>
          </p:cNvPr>
          <p:cNvSpPr txBox="1">
            <a:spLocks noChangeArrowheads="1"/>
          </p:cNvSpPr>
          <p:nvPr/>
        </p:nvSpPr>
        <p:spPr bwMode="auto">
          <a:xfrm>
            <a:off x="762000" y="2322513"/>
            <a:ext cx="4537075"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solidFill>
                  <a:schemeClr val="bg1">
                    <a:lumMod val="75000"/>
                  </a:schemeClr>
                </a:solidFill>
              </a:rPr>
              <a:t>	1) </a:t>
            </a:r>
            <a:r>
              <a:rPr lang="en-US" altLang="en-US" sz="1200" dirty="0" err="1">
                <a:solidFill>
                  <a:schemeClr val="bg1">
                    <a:lumMod val="75000"/>
                  </a:schemeClr>
                </a:solidFill>
              </a:rPr>
              <a:t>Reis-Bückler</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2) </a:t>
            </a:r>
            <a:r>
              <a:rPr lang="en-US" altLang="en-US" sz="1200" dirty="0" err="1">
                <a:solidFill>
                  <a:schemeClr val="bg1">
                    <a:lumMod val="75000"/>
                  </a:schemeClr>
                </a:solidFill>
              </a:rPr>
              <a:t>Thiel-Behnke</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3)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Typ 1</a:t>
            </a:r>
          </a:p>
          <a:p>
            <a:pPr eaLnBrk="1" hangingPunct="1">
              <a:spcBef>
                <a:spcPct val="0"/>
              </a:spcBef>
              <a:buClrTx/>
              <a:buSzTx/>
              <a:buFontTx/>
              <a:buNone/>
              <a:defRPr/>
            </a:pPr>
            <a:r>
              <a:rPr lang="en-US" altLang="en-US" sz="1200" dirty="0">
                <a:solidFill>
                  <a:schemeClr val="bg1">
                    <a:lumMod val="75000"/>
                  </a:schemeClr>
                </a:solidFill>
              </a:rPr>
              <a:t>	4) </a:t>
            </a:r>
            <a:r>
              <a:rPr lang="en-US" altLang="en-US" sz="1200" dirty="0" err="1">
                <a:solidFill>
                  <a:schemeClr val="bg1">
                    <a:lumMod val="75000"/>
                  </a:schemeClr>
                </a:solidFill>
              </a:rPr>
              <a:t>Gittrige</a:t>
            </a:r>
            <a:r>
              <a:rPr lang="en-US" altLang="en-US" sz="1200" dirty="0">
                <a:solidFill>
                  <a:schemeClr val="bg1">
                    <a:lumMod val="75000"/>
                  </a:schemeClr>
                </a:solidFill>
              </a:rPr>
              <a:t> </a:t>
            </a:r>
            <a:r>
              <a:rPr lang="en-US" altLang="en-US" sz="1200" dirty="0" err="1">
                <a:solidFill>
                  <a:schemeClr val="bg1">
                    <a:lumMod val="75000"/>
                  </a:schemeClr>
                </a:solidFill>
              </a:rPr>
              <a:t>Dystrophie</a:t>
            </a:r>
            <a:r>
              <a:rPr lang="en-US" altLang="en-US" sz="1200" dirty="0">
                <a:solidFill>
                  <a:schemeClr val="bg1">
                    <a:lumMod val="75000"/>
                  </a:schemeClr>
                </a:solidFill>
              </a:rPr>
              <a:t>, </a:t>
            </a:r>
            <a:r>
              <a:rPr lang="en-US" altLang="en-US" sz="1200" dirty="0" err="1">
                <a:solidFill>
                  <a:schemeClr val="bg1">
                    <a:lumMod val="75000"/>
                  </a:schemeClr>
                </a:solidFill>
              </a:rPr>
              <a:t>Varianten</a:t>
            </a:r>
            <a:r>
              <a:rPr lang="en-US" altLang="en-US" sz="1200" dirty="0">
                <a:solidFill>
                  <a:schemeClr val="bg1">
                    <a:lumMod val="75000"/>
                  </a:schemeClr>
                </a:solidFill>
              </a:rPr>
              <a:t> (</a:t>
            </a:r>
            <a:r>
              <a:rPr lang="en-US" altLang="en-US" sz="1200" dirty="0" err="1">
                <a:solidFill>
                  <a:schemeClr val="bg1">
                    <a:lumMod val="75000"/>
                  </a:schemeClr>
                </a:solidFill>
              </a:rPr>
              <a:t>Typ</a:t>
            </a:r>
            <a:r>
              <a:rPr lang="en-US" altLang="en-US" sz="1200" dirty="0">
                <a:solidFill>
                  <a:schemeClr val="bg1">
                    <a:lumMod val="75000"/>
                  </a:schemeClr>
                </a:solidFill>
              </a:rPr>
              <a:t> III, IIIA, I/IIIA, IV)</a:t>
            </a:r>
          </a:p>
          <a:p>
            <a:pPr eaLnBrk="1" hangingPunct="1">
              <a:spcBef>
                <a:spcPct val="0"/>
              </a:spcBef>
              <a:buClrTx/>
              <a:buSzTx/>
              <a:buFontTx/>
              <a:buNone/>
              <a:defRPr/>
            </a:pPr>
            <a:r>
              <a:rPr lang="en-US" altLang="en-US" sz="1200" dirty="0">
                <a:solidFill>
                  <a:schemeClr val="bg1">
                    <a:lumMod val="75000"/>
                  </a:schemeClr>
                </a:solidFill>
              </a:rPr>
              <a:t>	5) Granuläre Dystrophie Typ 1</a:t>
            </a:r>
          </a:p>
          <a:p>
            <a:pPr eaLnBrk="1" hangingPunct="1">
              <a:spcBef>
                <a:spcPct val="0"/>
              </a:spcBef>
              <a:buClrTx/>
              <a:buSzTx/>
              <a:buFontTx/>
              <a:buNone/>
              <a:defRPr/>
            </a:pPr>
            <a:r>
              <a:rPr lang="en-US" altLang="en-US" sz="1200" dirty="0">
                <a:solidFill>
                  <a:schemeClr val="bg1">
                    <a:lumMod val="75000"/>
                  </a:schemeClr>
                </a:solidFill>
              </a:rPr>
              <a:t>	6) </a:t>
            </a:r>
            <a:r>
              <a:rPr lang="en-US" altLang="en-US" sz="1200" dirty="0" err="1">
                <a:solidFill>
                  <a:schemeClr val="bg1">
                    <a:lumMod val="75000"/>
                  </a:schemeClr>
                </a:solidFill>
              </a:rPr>
              <a:t>Granuläre</a:t>
            </a:r>
            <a:r>
              <a:rPr lang="en-US" altLang="en-US" sz="1200" dirty="0">
                <a:solidFill>
                  <a:schemeClr val="bg1">
                    <a:lumMod val="75000"/>
                  </a:schemeClr>
                </a:solidFill>
              </a:rPr>
              <a:t> Typ 2 </a:t>
            </a:r>
          </a:p>
        </p:txBody>
      </p:sp>
      <p:sp>
        <p:nvSpPr>
          <p:cNvPr id="224260" name="Text Box 7">
            <a:extLst>
              <a:ext uri="{FF2B5EF4-FFF2-40B4-BE49-F238E27FC236}">
                <a16:creationId xmlns:a16="http://schemas.microsoft.com/office/drawing/2014/main" id="{5401EDA5-C890-2AB2-A47B-981E57AAA637}"/>
              </a:ext>
            </a:extLst>
          </p:cNvPr>
          <p:cNvSpPr txBox="1">
            <a:spLocks noChangeArrowheads="1"/>
          </p:cNvSpPr>
          <p:nvPr/>
        </p:nvSpPr>
        <p:spPr bwMode="auto">
          <a:xfrm>
            <a:off x="762000" y="5751513"/>
            <a:ext cx="6400800"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Endotheliale Dystrophien</a:t>
            </a:r>
          </a:p>
          <a:p>
            <a:pPr eaLnBrk="1" hangingPunct="1">
              <a:spcBef>
                <a:spcPct val="0"/>
              </a:spcBef>
              <a:buClrTx/>
              <a:buSzTx/>
              <a:buFont typeface="Wingdings" panose="05000000000000000000" pitchFamily="2" charset="2"/>
              <a:buNone/>
              <a:defRPr/>
            </a:pPr>
            <a:r>
              <a:rPr lang="en-US" altLang="en-US" sz="1200" dirty="0"/>
              <a:t>	1) </a:t>
            </a:r>
            <a:r>
              <a:rPr lang="en-US" altLang="en-US" sz="1200" b="1" dirty="0">
                <a:solidFill>
                  <a:srgbClr val="0000FF"/>
                </a:solidFill>
              </a:rPr>
              <a:t>Fuchs-Endotheldystrophie der Hornhaut – </a:t>
            </a:r>
            <a:r>
              <a:rPr lang="en-US" altLang="en-US" sz="1200" b="1" dirty="0"/>
              <a:t>nicht bestätigt</a:t>
            </a:r>
            <a:endParaRPr lang="en-US" altLang="en-US" sz="1400" b="1" dirty="0">
              <a:solidFill>
                <a:srgbClr val="0000FF"/>
              </a:solidFill>
            </a:endParaRPr>
          </a:p>
          <a:p>
            <a:pPr eaLnBrk="1" hangingPunct="1">
              <a:spcBef>
                <a:spcPct val="0"/>
              </a:spcBef>
              <a:buClrTx/>
              <a:buSzTx/>
              <a:buFontTx/>
              <a:buNone/>
              <a:defRPr/>
            </a:pPr>
            <a:r>
              <a:rPr lang="en-US" altLang="en-US" sz="1200" dirty="0">
                <a:solidFill>
                  <a:schemeClr val="bg1">
                    <a:lumMod val="75000"/>
                  </a:schemeClr>
                </a:solidFill>
              </a:rPr>
              <a:t>	2) Hintere polymorphe Hornhautdystrophie</a:t>
            </a:r>
          </a:p>
          <a:p>
            <a:pPr eaLnBrk="1" hangingPunct="1">
              <a:spcBef>
                <a:spcPct val="0"/>
              </a:spcBef>
              <a:buClrTx/>
              <a:buSzTx/>
              <a:buFontTx/>
              <a:buNone/>
              <a:defRPr/>
            </a:pPr>
            <a:r>
              <a:rPr lang="en-US" altLang="en-US" sz="1200" dirty="0">
                <a:solidFill>
                  <a:schemeClr val="bg1">
                    <a:lumMod val="75000"/>
                  </a:schemeClr>
                </a:solidFill>
              </a:rPr>
              <a:t>	3) Angeborene hereditäre Endotheldystrophie</a:t>
            </a:r>
          </a:p>
        </p:txBody>
      </p:sp>
      <p:sp>
        <p:nvSpPr>
          <p:cNvPr id="48133" name="Slide Number Placeholder 1">
            <a:extLst>
              <a:ext uri="{FF2B5EF4-FFF2-40B4-BE49-F238E27FC236}">
                <a16:creationId xmlns:a16="http://schemas.microsoft.com/office/drawing/2014/main" id="{291011DA-CF3A-99F3-9B99-149FA2A247D5}"/>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81D7B94F-E205-6544-A789-B44BFFAAEACA}" type="slidenum">
              <a:rPr lang="en-US" altLang="en-US" sz="1000" smtClean="0"/>
              <a:t>44</a:t>
            </a:fld>
            <a:endParaRPr lang="en-US" altLang="en-US" sz="1000"/>
          </a:p>
        </p:txBody>
      </p:sp>
      <p:sp>
        <p:nvSpPr>
          <p:cNvPr id="224262" name="Text Box 5">
            <a:extLst>
              <a:ext uri="{FF2B5EF4-FFF2-40B4-BE49-F238E27FC236}">
                <a16:creationId xmlns:a16="http://schemas.microsoft.com/office/drawing/2014/main" id="{395AFEFD-AEEB-6BC8-FA80-C2CA10004FC0}"/>
              </a:ext>
            </a:extLst>
          </p:cNvPr>
          <p:cNvSpPr txBox="1">
            <a:spLocks noChangeArrowheads="1"/>
          </p:cNvSpPr>
          <p:nvPr/>
        </p:nvSpPr>
        <p:spPr bwMode="auto">
          <a:xfrm>
            <a:off x="762000" y="4038600"/>
            <a:ext cx="5461000" cy="1533753"/>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Stromale Dystrophien</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1) </a:t>
            </a:r>
            <a:r>
              <a:rPr lang="en-US" altLang="en-US" sz="1200" dirty="0" err="1">
                <a:solidFill>
                  <a:schemeClr val="bg1">
                    <a:lumMod val="75000"/>
                  </a:schemeClr>
                </a:solidFill>
              </a:rPr>
              <a:t>Makuläre</a:t>
            </a:r>
            <a:r>
              <a:rPr lang="en-US" altLang="en-US" sz="1200" dirty="0">
                <a:solidFill>
                  <a:schemeClr val="bg1">
                    <a:lumMod val="75000"/>
                  </a:schemeClr>
                </a:solidFill>
              </a:rPr>
              <a:t> Hornhautdystrophie</a:t>
            </a:r>
          </a:p>
          <a:p>
            <a:pPr eaLnBrk="1" hangingPunct="1">
              <a:spcBef>
                <a:spcPct val="0"/>
              </a:spcBef>
              <a:buClrTx/>
              <a:buSzTx/>
              <a:buFontTx/>
              <a:buNone/>
              <a:defRPr/>
            </a:pPr>
            <a:r>
              <a:rPr lang="en-US" altLang="en-US" sz="1200" dirty="0">
                <a:solidFill>
                  <a:schemeClr val="bg1">
                    <a:lumMod val="75000"/>
                  </a:schemeClr>
                </a:solidFill>
              </a:rPr>
              <a:t>	2) </a:t>
            </a:r>
            <a:r>
              <a:rPr lang="en-US" altLang="en-US" sz="1200" dirty="0" err="1">
                <a:solidFill>
                  <a:schemeClr val="bg1">
                    <a:lumMod val="75000"/>
                  </a:schemeClr>
                </a:solidFill>
              </a:rPr>
              <a:t>Schnyder</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chemeClr val="bg1">
                    <a:lumMod val="75000"/>
                  </a:schemeClr>
                </a:solidFill>
              </a:rPr>
              <a:t>	3) Angeborene stromale Hornhautdystrophie </a:t>
            </a:r>
          </a:p>
          <a:p>
            <a:pPr eaLnBrk="1" hangingPunct="1">
              <a:spcBef>
                <a:spcPct val="0"/>
              </a:spcBef>
              <a:buClrTx/>
              <a:buSzTx/>
              <a:buFontTx/>
              <a:buNone/>
              <a:defRPr/>
            </a:pPr>
            <a:r>
              <a:rPr lang="en-US" altLang="en-US" sz="1200" dirty="0">
                <a:solidFill>
                  <a:schemeClr val="bg1">
                    <a:lumMod val="75000"/>
                  </a:schemeClr>
                </a:solidFill>
              </a:rPr>
              <a:t>	4) Fleck-Hornhautdystrophie</a:t>
            </a:r>
          </a:p>
          <a:p>
            <a:pPr eaLnBrk="1" hangingPunct="1">
              <a:spcBef>
                <a:spcPct val="0"/>
              </a:spcBef>
              <a:buClrTx/>
              <a:buSzTx/>
              <a:buFontTx/>
              <a:buNone/>
              <a:defRPr/>
            </a:pPr>
            <a:r>
              <a:rPr lang="en-US" altLang="en-US" sz="1200" dirty="0">
                <a:solidFill>
                  <a:schemeClr val="bg1">
                    <a:lumMod val="75000"/>
                  </a:schemeClr>
                </a:solidFill>
              </a:rPr>
              <a:t>	5) </a:t>
            </a:r>
            <a:r>
              <a:rPr lang="en-US" altLang="en-US" sz="1200" dirty="0" err="1">
                <a:solidFill>
                  <a:schemeClr val="bg1">
                    <a:lumMod val="75000"/>
                  </a:schemeClr>
                </a:solidFill>
              </a:rPr>
              <a:t>Posteriore</a:t>
            </a:r>
            <a:r>
              <a:rPr lang="en-US" altLang="en-US" sz="1200" dirty="0">
                <a:solidFill>
                  <a:schemeClr val="bg1">
                    <a:lumMod val="75000"/>
                  </a:schemeClr>
                </a:solidFill>
              </a:rPr>
              <a:t> </a:t>
            </a:r>
            <a:r>
              <a:rPr lang="en-US" altLang="en-US" sz="1200" dirty="0" err="1">
                <a:solidFill>
                  <a:schemeClr val="bg1">
                    <a:lumMod val="75000"/>
                  </a:schemeClr>
                </a:solidFill>
              </a:rPr>
              <a:t>amorphe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endParaRPr lang="en-US" altLang="en-US" sz="1200" dirty="0">
              <a:solidFill>
                <a:schemeClr val="bg1">
                  <a:lumMod val="75000"/>
                </a:schemeClr>
              </a:solidFill>
            </a:endParaRPr>
          </a:p>
          <a:p>
            <a:pPr eaLnBrk="1" hangingPunct="1">
              <a:spcBef>
                <a:spcPct val="0"/>
              </a:spcBef>
              <a:buClrTx/>
              <a:buSzTx/>
              <a:buFont typeface="Wingdings" panose="05000000000000000000" pitchFamily="2" charset="2"/>
              <a:buNone/>
              <a:defRPr/>
            </a:pPr>
            <a:r>
              <a:rPr lang="en-US" altLang="en-US" sz="1200" dirty="0">
                <a:solidFill>
                  <a:schemeClr val="bg1">
                    <a:lumMod val="75000"/>
                  </a:schemeClr>
                </a:solidFill>
              </a:rPr>
              <a:t>	</a:t>
            </a:r>
            <a:r>
              <a:rPr lang="en-US" altLang="en-US" sz="1200" dirty="0"/>
              <a:t>6) </a:t>
            </a:r>
            <a:r>
              <a:rPr lang="en-US" altLang="en-US" sz="1200" b="1" dirty="0">
                <a:solidFill>
                  <a:srgbClr val="0000FF"/>
                </a:solidFill>
              </a:rPr>
              <a:t>Prä-Descemet-Hornhautdystrophie – </a:t>
            </a:r>
            <a:r>
              <a:rPr lang="en-US" altLang="en-US" sz="1200" b="1" dirty="0"/>
              <a:t>nicht bestätigt</a:t>
            </a:r>
          </a:p>
          <a:p>
            <a:pPr eaLnBrk="1" hangingPunct="1">
              <a:spcBef>
                <a:spcPct val="0"/>
              </a:spcBef>
              <a:buClrTx/>
              <a:buSzTx/>
              <a:buFontTx/>
              <a:buNone/>
              <a:defRPr/>
            </a:pPr>
            <a:endParaRPr lang="en-US" altLang="en-US" sz="1400" dirty="0">
              <a:solidFill>
                <a:srgbClr val="0000FF"/>
              </a:solidFill>
            </a:endParaRPr>
          </a:p>
        </p:txBody>
      </p:sp>
      <p:sp>
        <p:nvSpPr>
          <p:cNvPr id="48135" name="TextBox 2">
            <a:extLst>
              <a:ext uri="{FF2B5EF4-FFF2-40B4-BE49-F238E27FC236}">
                <a16:creationId xmlns:a16="http://schemas.microsoft.com/office/drawing/2014/main" id="{15A71475-F784-E609-12DE-A187C40EB96A}"/>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48136" name="Text Box 8">
            <a:extLst>
              <a:ext uri="{FF2B5EF4-FFF2-40B4-BE49-F238E27FC236}">
                <a16:creationId xmlns:a16="http://schemas.microsoft.com/office/drawing/2014/main" id="{12E2A1F5-91D6-6B82-C409-EFB161C8DD36}"/>
              </a:ext>
            </a:extLst>
          </p:cNvPr>
          <p:cNvSpPr txBox="1">
            <a:spLocks noChangeArrowheads="1"/>
          </p:cNvSpPr>
          <p:nvPr/>
        </p:nvSpPr>
        <p:spPr bwMode="auto">
          <a:xfrm>
            <a:off x="5535613" y="3387725"/>
            <a:ext cx="3060700" cy="59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pPr>
            <a:r>
              <a:rPr lang="en-US" altLang="en-US" sz="1200" i="1"/>
              <a:t>Für welche ist die Vererbung bislang noch nicht geklärt?</a:t>
            </a:r>
          </a:p>
        </p:txBody>
      </p:sp>
      <p:sp>
        <p:nvSpPr>
          <p:cNvPr id="11" name="TextBox 10">
            <a:extLst>
              <a:ext uri="{FF2B5EF4-FFF2-40B4-BE49-F238E27FC236}">
                <a16:creationId xmlns:a16="http://schemas.microsoft.com/office/drawing/2014/main" id="{4ABFA3AC-0994-2B2A-4B6E-621E66BD86EB}"/>
              </a:ext>
            </a:extLst>
          </p:cNvPr>
          <p:cNvSpPr txBox="1"/>
          <p:nvPr/>
        </p:nvSpPr>
        <p:spPr>
          <a:xfrm>
            <a:off x="4829175" y="1466850"/>
            <a:ext cx="552450" cy="307975"/>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–AR</a:t>
            </a:r>
          </a:p>
        </p:txBody>
      </p:sp>
      <p:sp>
        <p:nvSpPr>
          <p:cNvPr id="12" name="TextBox 11">
            <a:extLst>
              <a:ext uri="{FF2B5EF4-FFF2-40B4-BE49-F238E27FC236}">
                <a16:creationId xmlns:a16="http://schemas.microsoft.com/office/drawing/2014/main" id="{86EF594E-F02E-E619-7DED-888E350C90F3}"/>
              </a:ext>
            </a:extLst>
          </p:cNvPr>
          <p:cNvSpPr txBox="1"/>
          <p:nvPr/>
        </p:nvSpPr>
        <p:spPr>
          <a:xfrm>
            <a:off x="3962400" y="4267200"/>
            <a:ext cx="554038" cy="307975"/>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--AR</a:t>
            </a:r>
          </a:p>
        </p:txBody>
      </p:sp>
      <p:sp>
        <p:nvSpPr>
          <p:cNvPr id="13" name="TextBox 12">
            <a:extLst>
              <a:ext uri="{FF2B5EF4-FFF2-40B4-BE49-F238E27FC236}">
                <a16:creationId xmlns:a16="http://schemas.microsoft.com/office/drawing/2014/main" id="{213EE34F-F74A-394F-F18E-ACCE4E1723B3}"/>
              </a:ext>
            </a:extLst>
          </p:cNvPr>
          <p:cNvSpPr txBox="1"/>
          <p:nvPr/>
        </p:nvSpPr>
        <p:spPr>
          <a:xfrm>
            <a:off x="4791075" y="1148582"/>
            <a:ext cx="2371725" cy="210314"/>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--X-chromosomal-dominant</a:t>
            </a:r>
          </a:p>
        </p:txBody>
      </p:sp>
      <p:sp>
        <p:nvSpPr>
          <p:cNvPr id="15" name="TextBox 11">
            <a:extLst>
              <a:ext uri="{FF2B5EF4-FFF2-40B4-BE49-F238E27FC236}">
                <a16:creationId xmlns:a16="http://schemas.microsoft.com/office/drawing/2014/main" id="{AA480D5F-3ADA-6585-D9F9-D129EB94A320}"/>
              </a:ext>
            </a:extLst>
          </p:cNvPr>
          <p:cNvSpPr txBox="1">
            <a:spLocks noChangeArrowheads="1"/>
          </p:cNvSpPr>
          <p:nvPr/>
        </p:nvSpPr>
        <p:spPr bwMode="auto">
          <a:xfrm>
            <a:off x="5022056" y="6386512"/>
            <a:ext cx="554038" cy="3079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dirty="0">
                <a:solidFill>
                  <a:schemeClr val="bg1">
                    <a:lumMod val="75000"/>
                  </a:schemeClr>
                </a:solidFill>
              </a:rPr>
              <a:t>--AR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Text Box 2">
            <a:extLst>
              <a:ext uri="{FF2B5EF4-FFF2-40B4-BE49-F238E27FC236}">
                <a16:creationId xmlns:a16="http://schemas.microsoft.com/office/drawing/2014/main" id="{4A6ACB8D-1AE2-39D2-4023-90B408E21D72}"/>
              </a:ext>
            </a:extLst>
          </p:cNvPr>
          <p:cNvSpPr txBox="1">
            <a:spLocks noChangeArrowheads="1"/>
          </p:cNvSpPr>
          <p:nvPr/>
        </p:nvSpPr>
        <p:spPr bwMode="auto">
          <a:xfrm>
            <a:off x="746125" y="609600"/>
            <a:ext cx="5300663" cy="1502976"/>
          </a:xfrm>
          <a:prstGeom prst="rect">
            <a:avLst/>
          </a:prstGeom>
          <a:noFill/>
          <a:ln w="9525">
            <a:noFill/>
            <a:miter lim="800000"/>
            <a:headEnd/>
            <a:tailEnd/>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a:t>
            </a:r>
            <a:r>
              <a:rPr lang="en-US" altLang="en-US" sz="1200" b="1" dirty="0" err="1"/>
              <a:t>subepitheliale </a:t>
            </a:r>
            <a:r>
              <a:rPr lang="en-US" altLang="en-US" sz="1200" b="1" dirty="0"/>
              <a:t>Dystrophien</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1) Epitheliale Basalmembrandystrophie </a:t>
            </a:r>
          </a:p>
          <a:p>
            <a:pPr eaLnBrk="1" hangingPunct="1">
              <a:spcBef>
                <a:spcPct val="0"/>
              </a:spcBef>
              <a:buClrTx/>
              <a:buSzTx/>
              <a:buFont typeface="Wingdings" panose="05000000000000000000" pitchFamily="2" charset="2"/>
              <a:buNone/>
              <a:defRPr/>
            </a:pPr>
            <a:r>
              <a:rPr lang="en-US" altLang="en-US" sz="1200" dirty="0">
                <a:solidFill>
                  <a:srgbClr val="0000FF"/>
                </a:solidFill>
              </a:rPr>
              <a:t>	</a:t>
            </a:r>
            <a:r>
              <a:rPr lang="en-US" altLang="en-US" sz="1200" dirty="0"/>
              <a:t>2) </a:t>
            </a:r>
            <a:r>
              <a:rPr lang="en-US" altLang="en-US" sz="1200" b="1" dirty="0">
                <a:solidFill>
                  <a:srgbClr val="0000FF"/>
                </a:solidFill>
              </a:rPr>
              <a:t>Epitheliale Hornhautdystrophie </a:t>
            </a:r>
            <a:r>
              <a:rPr lang="en-US" altLang="en-US" sz="1200" b="1" dirty="0" err="1">
                <a:solidFill>
                  <a:srgbClr val="0000FF"/>
                </a:solidFill>
              </a:rPr>
              <a:t>nach Meesmann – </a:t>
            </a:r>
            <a:r>
              <a:rPr lang="en-US" altLang="en-US" sz="1200" b="1" dirty="0"/>
              <a:t>AD </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3) </a:t>
            </a:r>
            <a:r>
              <a:rPr lang="en-US" altLang="en-US" sz="1200" dirty="0" err="1">
                <a:solidFill>
                  <a:schemeClr val="bg1">
                    <a:lumMod val="75000"/>
                  </a:schemeClr>
                </a:solidFill>
              </a:rPr>
              <a:t>Epitheliale</a:t>
            </a:r>
            <a:r>
              <a:rPr lang="en-US" altLang="en-US" sz="1200" dirty="0">
                <a:solidFill>
                  <a:schemeClr val="bg1">
                    <a:lumMod val="75000"/>
                  </a:schemeClr>
                </a:solidFill>
              </a:rPr>
              <a:t> </a:t>
            </a:r>
            <a:r>
              <a:rPr lang="en-US" altLang="en-US" sz="1200" dirty="0" err="1">
                <a:solidFill>
                  <a:schemeClr val="bg1">
                    <a:lumMod val="75000"/>
                  </a:schemeClr>
                </a:solidFill>
              </a:rPr>
              <a:t>Hornhautdystrophie</a:t>
            </a:r>
            <a:r>
              <a:rPr lang="en-US" altLang="en-US" sz="1200" dirty="0">
                <a:solidFill>
                  <a:schemeClr val="bg1">
                    <a:lumMod val="75000"/>
                  </a:schemeClr>
                </a:solidFill>
              </a:rPr>
              <a:t> </a:t>
            </a:r>
            <a:r>
              <a:rPr lang="en-US" altLang="en-US" sz="1200" dirty="0" err="1">
                <a:solidFill>
                  <a:schemeClr val="bg1">
                    <a:lumMod val="75000"/>
                  </a:schemeClr>
                </a:solidFill>
              </a:rPr>
              <a:t>nach</a:t>
            </a:r>
            <a:r>
              <a:rPr lang="en-US" altLang="en-US" sz="1200" dirty="0">
                <a:solidFill>
                  <a:schemeClr val="bg1">
                    <a:lumMod val="75000"/>
                  </a:schemeClr>
                </a:solidFill>
              </a:rPr>
              <a:t> Lisch </a:t>
            </a:r>
          </a:p>
          <a:p>
            <a:pPr eaLnBrk="1" hangingPunct="1">
              <a:spcBef>
                <a:spcPct val="0"/>
              </a:spcBef>
              <a:buClrTx/>
              <a:buSzTx/>
              <a:buFontTx/>
              <a:buNone/>
              <a:defRPr/>
            </a:pPr>
            <a:r>
              <a:rPr lang="en-US" altLang="en-US" sz="1200" dirty="0">
                <a:solidFill>
                  <a:schemeClr val="bg1">
                    <a:lumMod val="75000"/>
                  </a:schemeClr>
                </a:solidFill>
              </a:rPr>
              <a:t>	4) Gelatinöse </a:t>
            </a:r>
            <a:r>
              <a:rPr lang="en-US" altLang="en-US" sz="1200" dirty="0" err="1">
                <a:solidFill>
                  <a:schemeClr val="bg1">
                    <a:lumMod val="75000"/>
                  </a:schemeClr>
                </a:solidFill>
              </a:rPr>
              <a:t>tropfenförmige </a:t>
            </a:r>
            <a:r>
              <a:rPr lang="en-US" altLang="en-US" sz="1200" dirty="0">
                <a:solidFill>
                  <a:schemeClr val="bg1">
                    <a:lumMod val="75000"/>
                  </a:schemeClr>
                </a:solidFill>
              </a:rPr>
              <a:t>Hornhautdystrophie </a:t>
            </a:r>
          </a:p>
          <a:p>
            <a:pPr eaLnBrk="1" hangingPunct="1">
              <a:spcBef>
                <a:spcPct val="0"/>
              </a:spcBef>
              <a:buClrTx/>
              <a:buSzTx/>
              <a:buFontTx/>
              <a:buNone/>
              <a:defRPr/>
            </a:pPr>
            <a:r>
              <a:rPr lang="en-US" altLang="en-US" sz="1200" dirty="0">
                <a:solidFill>
                  <a:srgbClr val="0000FF"/>
                </a:solidFill>
              </a:rPr>
              <a:t>	</a:t>
            </a:r>
            <a:r>
              <a:rPr lang="en-US" altLang="en-US" sz="1200" dirty="0"/>
              <a:t>5) </a:t>
            </a:r>
            <a:r>
              <a:rPr lang="en-US" altLang="en-US" sz="1200" b="1" dirty="0">
                <a:solidFill>
                  <a:srgbClr val="0000FF"/>
                </a:solidFill>
              </a:rPr>
              <a:t>Epitheliale Dystrophien mit wiederkehrenden Erosionen – </a:t>
            </a:r>
            <a:r>
              <a:rPr lang="en-US" altLang="en-US" sz="1200" b="1" dirty="0"/>
              <a:t>AD </a:t>
            </a:r>
          </a:p>
          <a:p>
            <a:pPr eaLnBrk="1" hangingPunct="1">
              <a:spcBef>
                <a:spcPct val="0"/>
              </a:spcBef>
              <a:buClrTx/>
              <a:buSzTx/>
              <a:buFontTx/>
              <a:buNone/>
              <a:defRPr/>
            </a:pPr>
            <a:r>
              <a:rPr lang="en-US" altLang="en-US" sz="1200" dirty="0">
                <a:solidFill>
                  <a:srgbClr val="0000FF"/>
                </a:solidFill>
              </a:rPr>
              <a:t>	</a:t>
            </a:r>
            <a:r>
              <a:rPr lang="en-US" altLang="en-US" sz="1200" dirty="0"/>
              <a:t>6) </a:t>
            </a:r>
            <a:r>
              <a:rPr lang="en-US" altLang="en-US" sz="1200" b="1" dirty="0">
                <a:solidFill>
                  <a:srgbClr val="0000FF"/>
                </a:solidFill>
              </a:rPr>
              <a:t>Subepitheliale muzinöse Hornhautdystrophie – </a:t>
            </a:r>
            <a:r>
              <a:rPr lang="en-US" altLang="en-US" sz="1200" b="1" dirty="0"/>
              <a:t>AD</a:t>
            </a:r>
          </a:p>
        </p:txBody>
      </p:sp>
      <p:sp>
        <p:nvSpPr>
          <p:cNvPr id="49155" name="Text Box 4">
            <a:extLst>
              <a:ext uri="{FF2B5EF4-FFF2-40B4-BE49-F238E27FC236}">
                <a16:creationId xmlns:a16="http://schemas.microsoft.com/office/drawing/2014/main" id="{67D71DC3-288F-AE2A-3330-228960FF21A1}"/>
              </a:ext>
            </a:extLst>
          </p:cNvPr>
          <p:cNvSpPr txBox="1">
            <a:spLocks noChangeArrowheads="1"/>
          </p:cNvSpPr>
          <p:nvPr/>
        </p:nvSpPr>
        <p:spPr bwMode="auto">
          <a:xfrm>
            <a:off x="762000" y="2322513"/>
            <a:ext cx="4914900" cy="1502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solidFill>
                  <a:srgbClr val="0000FF"/>
                </a:solidFill>
              </a:rPr>
              <a:t>	1) </a:t>
            </a:r>
            <a:r>
              <a:rPr lang="en-US" altLang="en-US" sz="1200" b="1" dirty="0">
                <a:solidFill>
                  <a:srgbClr val="0000FF"/>
                </a:solidFill>
              </a:rPr>
              <a:t>Reis-</a:t>
            </a:r>
            <a:r>
              <a:rPr lang="en-US" altLang="en-US" sz="1200" b="1" dirty="0" err="1">
                <a:solidFill>
                  <a:srgbClr val="0000FF"/>
                </a:solidFill>
              </a:rPr>
              <a:t>Bückler</a:t>
            </a:r>
            <a:r>
              <a:rPr lang="en-US" altLang="en-US" sz="1200" b="1" dirty="0">
                <a:solidFill>
                  <a:srgbClr val="0000FF"/>
                </a:solidFill>
              </a:rPr>
              <a:t>-</a:t>
            </a:r>
            <a:r>
              <a:rPr lang="en-US" altLang="en-US" sz="1200" b="1" dirty="0" err="1">
                <a:solidFill>
                  <a:srgbClr val="0000FF"/>
                </a:solidFill>
              </a:rPr>
              <a:t>Hornhautdystrophie</a:t>
            </a:r>
            <a:r>
              <a:rPr lang="en-US" altLang="en-US" sz="1200" b="1" dirty="0">
                <a:solidFill>
                  <a:srgbClr val="0000FF"/>
                </a:solidFill>
              </a:rPr>
              <a:t> – </a:t>
            </a:r>
            <a:r>
              <a:rPr lang="en-US" altLang="en-US" sz="1200" b="1" dirty="0"/>
              <a:t>AD </a:t>
            </a:r>
          </a:p>
          <a:p>
            <a:pPr eaLnBrk="1" hangingPunct="1">
              <a:spcBef>
                <a:spcPct val="0"/>
              </a:spcBef>
              <a:buClrTx/>
              <a:buSzTx/>
              <a:buFontTx/>
              <a:buNone/>
            </a:pPr>
            <a:r>
              <a:rPr lang="en-US" altLang="en-US" sz="1200" dirty="0">
                <a:solidFill>
                  <a:srgbClr val="0000FF"/>
                </a:solidFill>
              </a:rPr>
              <a:t>	</a:t>
            </a:r>
            <a:r>
              <a:rPr lang="en-US" altLang="en-US" sz="1200" dirty="0"/>
              <a:t>2) </a:t>
            </a:r>
            <a:r>
              <a:rPr lang="en-US" altLang="en-US" sz="1200" b="1" dirty="0">
                <a:solidFill>
                  <a:srgbClr val="0000FF"/>
                </a:solidFill>
              </a:rPr>
              <a:t>Thiel-Behnke-</a:t>
            </a:r>
            <a:r>
              <a:rPr lang="en-US" altLang="en-US" sz="1200" b="1" dirty="0" err="1">
                <a:solidFill>
                  <a:srgbClr val="0000FF"/>
                </a:solidFill>
              </a:rPr>
              <a:t>Hornhautdystrophie</a:t>
            </a:r>
            <a:r>
              <a:rPr lang="en-US" altLang="en-US" sz="1200" b="1" dirty="0">
                <a:solidFill>
                  <a:srgbClr val="0000FF"/>
                </a:solidFill>
              </a:rPr>
              <a:t> – </a:t>
            </a:r>
            <a:r>
              <a:rPr lang="en-US" altLang="en-US" sz="1200" b="1" dirty="0"/>
              <a:t>AD</a:t>
            </a:r>
          </a:p>
          <a:p>
            <a:pPr eaLnBrk="1" hangingPunct="1">
              <a:spcBef>
                <a:spcPct val="0"/>
              </a:spcBef>
              <a:buClrTx/>
              <a:buSzTx/>
              <a:buFontTx/>
              <a:buNone/>
            </a:pPr>
            <a:r>
              <a:rPr lang="en-US" altLang="en-US" sz="1200" dirty="0">
                <a:solidFill>
                  <a:srgbClr val="0000FF"/>
                </a:solidFill>
              </a:rPr>
              <a:t>	</a:t>
            </a:r>
            <a:r>
              <a:rPr lang="en-US" altLang="en-US" sz="1200" dirty="0"/>
              <a:t>3) </a:t>
            </a:r>
            <a:r>
              <a:rPr lang="en-US" altLang="en-US" sz="1200" b="1" dirty="0" err="1">
                <a:solidFill>
                  <a:srgbClr val="0000FF"/>
                </a:solidFill>
              </a:rPr>
              <a:t>Gittrige</a:t>
            </a:r>
            <a:r>
              <a:rPr lang="en-US" altLang="en-US" sz="1200" b="1" dirty="0">
                <a:solidFill>
                  <a:srgbClr val="0000FF"/>
                </a:solidFill>
              </a:rPr>
              <a:t> </a:t>
            </a:r>
            <a:r>
              <a:rPr lang="en-US" altLang="en-US" sz="1200" b="1" dirty="0" err="1">
                <a:solidFill>
                  <a:srgbClr val="0000FF"/>
                </a:solidFill>
              </a:rPr>
              <a:t>Dystrophie</a:t>
            </a:r>
            <a:r>
              <a:rPr lang="en-US" altLang="en-US" sz="1200" b="1" dirty="0">
                <a:solidFill>
                  <a:srgbClr val="0000FF"/>
                </a:solidFill>
              </a:rPr>
              <a:t>, </a:t>
            </a:r>
            <a:r>
              <a:rPr lang="en-US" altLang="en-US" sz="1200" b="1" dirty="0" err="1">
                <a:solidFill>
                  <a:srgbClr val="0000FF"/>
                </a:solidFill>
              </a:rPr>
              <a:t>Typ</a:t>
            </a:r>
            <a:r>
              <a:rPr lang="en-US" altLang="en-US" sz="1200" b="1" dirty="0">
                <a:solidFill>
                  <a:srgbClr val="0000FF"/>
                </a:solidFill>
              </a:rPr>
              <a:t> 1 </a:t>
            </a:r>
            <a:r>
              <a:rPr lang="en-US" altLang="en-US" sz="1200" b="1" dirty="0"/>
              <a:t>– AD</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b="1" dirty="0" err="1">
                <a:solidFill>
                  <a:srgbClr val="0000FF"/>
                </a:solidFill>
              </a:rPr>
              <a:t>Gittrige</a:t>
            </a:r>
            <a:r>
              <a:rPr lang="en-US" altLang="en-US" sz="1200" b="1" dirty="0">
                <a:solidFill>
                  <a:srgbClr val="0000FF"/>
                </a:solidFill>
              </a:rPr>
              <a:t> </a:t>
            </a:r>
            <a:r>
              <a:rPr lang="en-US" altLang="en-US" sz="1200" b="1" dirty="0" err="1">
                <a:solidFill>
                  <a:srgbClr val="0000FF"/>
                </a:solidFill>
              </a:rPr>
              <a:t>Dystrophie</a:t>
            </a:r>
            <a:r>
              <a:rPr lang="en-US" altLang="en-US" sz="1200" b="1" dirty="0">
                <a:solidFill>
                  <a:srgbClr val="0000FF"/>
                </a:solidFill>
              </a:rPr>
              <a:t>, </a:t>
            </a:r>
            <a:r>
              <a:rPr lang="en-US" altLang="en-US" sz="1200" b="1" dirty="0" err="1">
                <a:solidFill>
                  <a:srgbClr val="0000FF"/>
                </a:solidFill>
              </a:rPr>
              <a:t>Varianten</a:t>
            </a:r>
            <a:r>
              <a:rPr lang="en-US" altLang="en-US" sz="1200" b="1" dirty="0">
                <a:solidFill>
                  <a:srgbClr val="0000FF"/>
                </a:solidFill>
              </a:rPr>
              <a:t> (</a:t>
            </a:r>
            <a:r>
              <a:rPr lang="en-US" altLang="en-US" sz="1200" b="1" dirty="0" err="1">
                <a:solidFill>
                  <a:srgbClr val="0000FF"/>
                </a:solidFill>
              </a:rPr>
              <a:t>Typ</a:t>
            </a:r>
            <a:r>
              <a:rPr lang="en-US" altLang="en-US" sz="1200" b="1" dirty="0">
                <a:solidFill>
                  <a:srgbClr val="0000FF"/>
                </a:solidFill>
              </a:rPr>
              <a:t> III, IIIA, I/IIIA, IV) </a:t>
            </a:r>
            <a:r>
              <a:rPr lang="en-US" altLang="en-US" sz="1200" b="1" dirty="0"/>
              <a:t>– AD</a:t>
            </a:r>
          </a:p>
          <a:p>
            <a:pPr eaLnBrk="1" hangingPunct="1">
              <a:spcBef>
                <a:spcPct val="0"/>
              </a:spcBef>
              <a:buClrTx/>
              <a:buSzTx/>
              <a:buFontTx/>
              <a:buNone/>
            </a:pPr>
            <a:r>
              <a:rPr lang="en-US" altLang="en-US" sz="1200" dirty="0"/>
              <a:t>	5) </a:t>
            </a:r>
            <a:r>
              <a:rPr lang="en-US" altLang="en-US" sz="1200" b="1" dirty="0" err="1">
                <a:solidFill>
                  <a:srgbClr val="0000FF"/>
                </a:solidFill>
              </a:rPr>
              <a:t>Granuläre</a:t>
            </a:r>
            <a:r>
              <a:rPr lang="en-US" altLang="en-US" sz="1200" b="1" dirty="0">
                <a:solidFill>
                  <a:srgbClr val="0000FF"/>
                </a:solidFill>
              </a:rPr>
              <a:t> </a:t>
            </a:r>
            <a:r>
              <a:rPr lang="en-US" altLang="en-US" sz="1200" b="1" dirty="0" err="1">
                <a:solidFill>
                  <a:srgbClr val="0000FF"/>
                </a:solidFill>
              </a:rPr>
              <a:t>Dystrophie</a:t>
            </a:r>
            <a:r>
              <a:rPr lang="en-US" altLang="en-US" sz="1200" b="1" dirty="0">
                <a:solidFill>
                  <a:srgbClr val="0000FF"/>
                </a:solidFill>
              </a:rPr>
              <a:t> </a:t>
            </a:r>
            <a:r>
              <a:rPr lang="en-US" altLang="en-US" sz="1200" b="1" dirty="0" err="1">
                <a:solidFill>
                  <a:srgbClr val="0000FF"/>
                </a:solidFill>
              </a:rPr>
              <a:t>Typ</a:t>
            </a:r>
            <a:r>
              <a:rPr lang="en-US" altLang="en-US" sz="1200" b="1" dirty="0">
                <a:solidFill>
                  <a:srgbClr val="0000FF"/>
                </a:solidFill>
              </a:rPr>
              <a:t> 1 – </a:t>
            </a:r>
            <a:r>
              <a:rPr lang="en-US" altLang="en-US" sz="1200" b="1" dirty="0"/>
              <a:t>AD</a:t>
            </a:r>
          </a:p>
          <a:p>
            <a:pPr eaLnBrk="1" hangingPunct="1">
              <a:spcBef>
                <a:spcPct val="0"/>
              </a:spcBef>
              <a:buClrTx/>
              <a:buSzTx/>
              <a:buFontTx/>
              <a:buNone/>
            </a:pPr>
            <a:r>
              <a:rPr lang="en-US" altLang="en-US" sz="1200" dirty="0"/>
              <a:t>	6) </a:t>
            </a:r>
            <a:r>
              <a:rPr lang="en-US" altLang="en-US" sz="1200" b="1" dirty="0" err="1">
                <a:solidFill>
                  <a:srgbClr val="0000FF"/>
                </a:solidFill>
              </a:rPr>
              <a:t>Granuläre</a:t>
            </a:r>
            <a:r>
              <a:rPr lang="en-US" altLang="en-US" sz="1200" b="1" dirty="0">
                <a:solidFill>
                  <a:srgbClr val="0000FF"/>
                </a:solidFill>
              </a:rPr>
              <a:t> </a:t>
            </a:r>
            <a:r>
              <a:rPr lang="en-US" altLang="en-US" sz="1200" b="1" dirty="0" err="1">
                <a:solidFill>
                  <a:srgbClr val="0000FF"/>
                </a:solidFill>
              </a:rPr>
              <a:t>Typ</a:t>
            </a:r>
            <a:r>
              <a:rPr lang="en-US" altLang="en-US" sz="1200" b="1" dirty="0"/>
              <a:t> 2 – AD</a:t>
            </a:r>
          </a:p>
        </p:txBody>
      </p:sp>
      <p:sp>
        <p:nvSpPr>
          <p:cNvPr id="224260" name="Text Box 7">
            <a:extLst>
              <a:ext uri="{FF2B5EF4-FFF2-40B4-BE49-F238E27FC236}">
                <a16:creationId xmlns:a16="http://schemas.microsoft.com/office/drawing/2014/main" id="{E7C815AF-39BC-167A-2536-85878B80476B}"/>
              </a:ext>
            </a:extLst>
          </p:cNvPr>
          <p:cNvSpPr txBox="1">
            <a:spLocks noChangeArrowheads="1"/>
          </p:cNvSpPr>
          <p:nvPr/>
        </p:nvSpPr>
        <p:spPr bwMode="auto">
          <a:xfrm>
            <a:off x="762000" y="5751513"/>
            <a:ext cx="5373688"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Endotheliale Dystrophien</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1) Fuchs-Endotheldystrophie der Hornhaut</a:t>
            </a:r>
          </a:p>
          <a:p>
            <a:pPr eaLnBrk="1" hangingPunct="1">
              <a:spcBef>
                <a:spcPct val="0"/>
              </a:spcBef>
              <a:buClrTx/>
              <a:buSzTx/>
              <a:buFontTx/>
              <a:buNone/>
              <a:defRPr/>
            </a:pPr>
            <a:r>
              <a:rPr lang="en-US" altLang="en-US" sz="1200" dirty="0">
                <a:solidFill>
                  <a:srgbClr val="0000FF"/>
                </a:solidFill>
              </a:rPr>
              <a:t>	</a:t>
            </a:r>
            <a:r>
              <a:rPr lang="en-US" altLang="en-US" sz="1200" dirty="0"/>
              <a:t>2) </a:t>
            </a:r>
            <a:r>
              <a:rPr lang="en-US" altLang="en-US" sz="1200" b="1" dirty="0">
                <a:solidFill>
                  <a:srgbClr val="0000FF"/>
                </a:solidFill>
              </a:rPr>
              <a:t>Hintere polymorphe Hornhautdystrophie – </a:t>
            </a:r>
            <a:r>
              <a:rPr lang="en-US" altLang="en-US" sz="1200" b="1" dirty="0"/>
              <a:t>AD</a:t>
            </a:r>
          </a:p>
          <a:p>
            <a:pPr eaLnBrk="1" hangingPunct="1">
              <a:spcBef>
                <a:spcPct val="0"/>
              </a:spcBef>
              <a:buClrTx/>
              <a:buSzTx/>
              <a:buFontTx/>
              <a:buNone/>
              <a:defRPr/>
            </a:pPr>
            <a:r>
              <a:rPr lang="en-US" altLang="en-US" sz="1200" dirty="0">
                <a:solidFill>
                  <a:schemeClr val="bg1">
                    <a:lumMod val="75000"/>
                  </a:schemeClr>
                </a:solidFill>
              </a:rPr>
              <a:t>	3) Angeborene hereditäre Endotheldystrophie</a:t>
            </a:r>
          </a:p>
        </p:txBody>
      </p:sp>
      <p:sp>
        <p:nvSpPr>
          <p:cNvPr id="49157" name="Slide Number Placeholder 1">
            <a:extLst>
              <a:ext uri="{FF2B5EF4-FFF2-40B4-BE49-F238E27FC236}">
                <a16:creationId xmlns:a16="http://schemas.microsoft.com/office/drawing/2014/main" id="{6789B9BA-4B0B-8E5E-B4DF-941C1ACFED4B}"/>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28EE9C5E-C79E-8445-940B-6A0E288259AD}" type="slidenum">
              <a:rPr lang="en-US" altLang="en-US" sz="1000" smtClean="0"/>
              <a:t>45</a:t>
            </a:fld>
            <a:endParaRPr lang="en-US" altLang="en-US" sz="1000"/>
          </a:p>
        </p:txBody>
      </p:sp>
      <p:sp>
        <p:nvSpPr>
          <p:cNvPr id="224262" name="Text Box 5">
            <a:extLst>
              <a:ext uri="{FF2B5EF4-FFF2-40B4-BE49-F238E27FC236}">
                <a16:creationId xmlns:a16="http://schemas.microsoft.com/office/drawing/2014/main" id="{6761747A-72E6-A1FA-7256-059116357A4A}"/>
              </a:ext>
            </a:extLst>
          </p:cNvPr>
          <p:cNvSpPr txBox="1">
            <a:spLocks noChangeArrowheads="1"/>
          </p:cNvSpPr>
          <p:nvPr/>
        </p:nvSpPr>
        <p:spPr bwMode="auto">
          <a:xfrm>
            <a:off x="762000" y="4038600"/>
            <a:ext cx="5461000"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Stromale Dystrophien</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1) </a:t>
            </a:r>
            <a:r>
              <a:rPr lang="en-US" altLang="en-US" sz="1200" dirty="0" err="1">
                <a:solidFill>
                  <a:schemeClr val="bg1">
                    <a:lumMod val="75000"/>
                  </a:schemeClr>
                </a:solidFill>
              </a:rPr>
              <a:t>Makuläre</a:t>
            </a:r>
            <a:r>
              <a:rPr lang="en-US" altLang="en-US" sz="1200" dirty="0">
                <a:solidFill>
                  <a:schemeClr val="bg1">
                    <a:lumMod val="75000"/>
                  </a:schemeClr>
                </a:solidFill>
              </a:rPr>
              <a:t> Hornhautdystrophie</a:t>
            </a:r>
          </a:p>
          <a:p>
            <a:pPr eaLnBrk="1" hangingPunct="1">
              <a:spcBef>
                <a:spcPct val="0"/>
              </a:spcBef>
              <a:buClrTx/>
              <a:buSzTx/>
              <a:buFontTx/>
              <a:buNone/>
              <a:defRPr/>
            </a:pPr>
            <a:r>
              <a:rPr lang="en-US" altLang="en-US" sz="1200" dirty="0">
                <a:solidFill>
                  <a:srgbClr val="0000FF"/>
                </a:solidFill>
              </a:rPr>
              <a:t>	</a:t>
            </a:r>
            <a:r>
              <a:rPr lang="en-US" altLang="en-US" sz="1200" dirty="0"/>
              <a:t>2) </a:t>
            </a:r>
            <a:r>
              <a:rPr lang="en-US" altLang="en-US" sz="1200" b="1" dirty="0">
                <a:solidFill>
                  <a:srgbClr val="0000FF"/>
                </a:solidFill>
              </a:rPr>
              <a:t>Schnyder-Hornhautdystrophie – </a:t>
            </a:r>
            <a:r>
              <a:rPr lang="en-US" altLang="en-US" sz="1200" b="1" dirty="0"/>
              <a:t>AD</a:t>
            </a:r>
          </a:p>
          <a:p>
            <a:pPr eaLnBrk="1" hangingPunct="1">
              <a:spcBef>
                <a:spcPct val="0"/>
              </a:spcBef>
              <a:buClrTx/>
              <a:buSzTx/>
              <a:buFontTx/>
              <a:buNone/>
              <a:defRPr/>
            </a:pPr>
            <a:r>
              <a:rPr lang="en-US" altLang="en-US" sz="1200" dirty="0"/>
              <a:t>	3) </a:t>
            </a:r>
            <a:r>
              <a:rPr lang="en-US" altLang="en-US" sz="1200" b="1" dirty="0">
                <a:solidFill>
                  <a:srgbClr val="0000FF"/>
                </a:solidFill>
              </a:rPr>
              <a:t>Angeborene stromale Hornhautdystrophie – </a:t>
            </a:r>
            <a:r>
              <a:rPr lang="en-US" altLang="en-US" sz="1200" b="1" dirty="0"/>
              <a:t>AD</a:t>
            </a:r>
          </a:p>
          <a:p>
            <a:pPr eaLnBrk="1" hangingPunct="1">
              <a:spcBef>
                <a:spcPct val="0"/>
              </a:spcBef>
              <a:buClrTx/>
              <a:buSzTx/>
              <a:buFontTx/>
              <a:buNone/>
              <a:defRPr/>
            </a:pPr>
            <a:r>
              <a:rPr lang="en-US" altLang="en-US" sz="1200" dirty="0">
                <a:solidFill>
                  <a:srgbClr val="0000FF"/>
                </a:solidFill>
              </a:rPr>
              <a:t>	</a:t>
            </a:r>
            <a:r>
              <a:rPr lang="en-US" altLang="en-US" sz="1200" dirty="0"/>
              <a:t>4) </a:t>
            </a:r>
            <a:r>
              <a:rPr lang="en-US" altLang="en-US" sz="1200" b="1" dirty="0">
                <a:solidFill>
                  <a:srgbClr val="0000FF"/>
                </a:solidFill>
              </a:rPr>
              <a:t>Fleck-Hornhautdystrophie – </a:t>
            </a:r>
            <a:r>
              <a:rPr lang="en-US" altLang="en-US" sz="1200" b="1" dirty="0"/>
              <a:t>AD</a:t>
            </a:r>
          </a:p>
          <a:p>
            <a:pPr eaLnBrk="1" hangingPunct="1">
              <a:spcBef>
                <a:spcPct val="0"/>
              </a:spcBef>
              <a:buClrTx/>
              <a:buSzTx/>
              <a:buFontTx/>
              <a:buNone/>
              <a:defRPr/>
            </a:pPr>
            <a:r>
              <a:rPr lang="en-US" altLang="en-US" sz="1200" dirty="0">
                <a:solidFill>
                  <a:srgbClr val="0000FF"/>
                </a:solidFill>
              </a:rPr>
              <a:t>	5</a:t>
            </a:r>
            <a:r>
              <a:rPr lang="en-US" altLang="en-US" sz="1200" dirty="0"/>
              <a:t>) </a:t>
            </a:r>
            <a:r>
              <a:rPr lang="en-US" altLang="en-US" sz="1200" b="1" dirty="0" err="1"/>
              <a:t>Posteriore</a:t>
            </a:r>
            <a:r>
              <a:rPr lang="en-US" altLang="en-US" sz="1200" b="1" dirty="0"/>
              <a:t> </a:t>
            </a:r>
            <a:r>
              <a:rPr lang="en-US" altLang="en-US" sz="1200" b="1" dirty="0" err="1"/>
              <a:t>amorphe</a:t>
            </a:r>
            <a:r>
              <a:rPr lang="en-US" altLang="en-US" sz="1200" b="1" dirty="0"/>
              <a:t> </a:t>
            </a:r>
            <a:r>
              <a:rPr lang="en-US" altLang="en-US" sz="1200" b="1" dirty="0" err="1"/>
              <a:t>Hornhautdystrophie</a:t>
            </a:r>
            <a:r>
              <a:rPr lang="en-US" altLang="en-US" sz="1200" b="1" dirty="0"/>
              <a:t> – AD</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6) Prädescemet-Hornhautdystrophie</a:t>
            </a:r>
          </a:p>
        </p:txBody>
      </p:sp>
      <p:sp>
        <p:nvSpPr>
          <p:cNvPr id="49159" name="TextBox 2">
            <a:extLst>
              <a:ext uri="{FF2B5EF4-FFF2-40B4-BE49-F238E27FC236}">
                <a16:creationId xmlns:a16="http://schemas.microsoft.com/office/drawing/2014/main" id="{1FF59F3E-192C-7FE5-C6BB-F526BB838C08}"/>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36872" name="Text Box 8">
            <a:extLst>
              <a:ext uri="{FF2B5EF4-FFF2-40B4-BE49-F238E27FC236}">
                <a16:creationId xmlns:a16="http://schemas.microsoft.com/office/drawing/2014/main" id="{080406F4-B7AD-8B03-706E-B344971CE959}"/>
              </a:ext>
            </a:extLst>
          </p:cNvPr>
          <p:cNvSpPr txBox="1">
            <a:spLocks noChangeArrowheads="1"/>
          </p:cNvSpPr>
          <p:nvPr/>
        </p:nvSpPr>
        <p:spPr bwMode="auto">
          <a:xfrm>
            <a:off x="5535613" y="3636963"/>
            <a:ext cx="3235325" cy="59055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lnSpc>
                <a:spcPct val="90000"/>
              </a:lnSpc>
              <a:spcBef>
                <a:spcPct val="0"/>
              </a:spcBef>
              <a:buClrTx/>
              <a:buSzTx/>
              <a:buFontTx/>
              <a:buNone/>
              <a:defRPr/>
            </a:pPr>
            <a:r>
              <a:rPr lang="en-US" altLang="en-US" sz="1200" i="1" dirty="0">
                <a:solidFill>
                  <a:srgbClr val="0000FF"/>
                </a:solidFill>
                <a:effectLst>
                  <a:outerShdw blurRad="38100" dist="38100" dir="2700000" algn="tl">
                    <a:srgbClr val="000000">
                      <a:alpha val="43137"/>
                    </a:srgbClr>
                  </a:outerShdw>
                </a:effectLst>
              </a:rPr>
              <a:t>Zusammenfassung: Das häufigste Vererbungsmuster ist </a:t>
            </a:r>
            <a:r>
              <a:rPr lang="en-US" altLang="en-US" sz="1200" b="1" dirty="0">
                <a:solidFill>
                  <a:srgbClr val="0000FF"/>
                </a:solidFill>
                <a:effectLst>
                  <a:outerShdw blurRad="38100" dist="38100" dir="2700000" algn="tl">
                    <a:srgbClr val="000000">
                      <a:alpha val="43137"/>
                    </a:srgbClr>
                  </a:outerShdw>
                </a:effectLst>
              </a:rPr>
              <a:t>die autosomal-dominante Vererbung</a:t>
            </a:r>
          </a:p>
        </p:txBody>
      </p:sp>
      <p:sp>
        <p:nvSpPr>
          <p:cNvPr id="14" name="TextBox 13">
            <a:extLst>
              <a:ext uri="{FF2B5EF4-FFF2-40B4-BE49-F238E27FC236}">
                <a16:creationId xmlns:a16="http://schemas.microsoft.com/office/drawing/2014/main" id="{2AD8D79E-DF21-1362-E750-190F6D11A0D9}"/>
              </a:ext>
            </a:extLst>
          </p:cNvPr>
          <p:cNvSpPr txBox="1"/>
          <p:nvPr/>
        </p:nvSpPr>
        <p:spPr>
          <a:xfrm>
            <a:off x="5056493" y="1344202"/>
            <a:ext cx="552450" cy="307975"/>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--AR</a:t>
            </a:r>
          </a:p>
        </p:txBody>
      </p:sp>
      <p:sp>
        <p:nvSpPr>
          <p:cNvPr id="15" name="TextBox 14">
            <a:extLst>
              <a:ext uri="{FF2B5EF4-FFF2-40B4-BE49-F238E27FC236}">
                <a16:creationId xmlns:a16="http://schemas.microsoft.com/office/drawing/2014/main" id="{8E98328E-B310-D866-0AFE-4D2B41DF6EE8}"/>
              </a:ext>
            </a:extLst>
          </p:cNvPr>
          <p:cNvSpPr txBox="1"/>
          <p:nvPr/>
        </p:nvSpPr>
        <p:spPr>
          <a:xfrm>
            <a:off x="3962400" y="4267200"/>
            <a:ext cx="554038" cy="307975"/>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--AR</a:t>
            </a:r>
          </a:p>
        </p:txBody>
      </p:sp>
      <p:sp>
        <p:nvSpPr>
          <p:cNvPr id="16" name="TextBox 15">
            <a:extLst>
              <a:ext uri="{FF2B5EF4-FFF2-40B4-BE49-F238E27FC236}">
                <a16:creationId xmlns:a16="http://schemas.microsoft.com/office/drawing/2014/main" id="{C2D9C54E-1F9C-C425-ED77-9313E0465010}"/>
              </a:ext>
            </a:extLst>
          </p:cNvPr>
          <p:cNvSpPr txBox="1"/>
          <p:nvPr/>
        </p:nvSpPr>
        <p:spPr>
          <a:xfrm>
            <a:off x="4702175" y="1142812"/>
            <a:ext cx="2600325" cy="210314"/>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--X-chromosomal-dominant</a:t>
            </a:r>
          </a:p>
        </p:txBody>
      </p:sp>
      <p:sp>
        <p:nvSpPr>
          <p:cNvPr id="17" name="TextBox 16">
            <a:extLst>
              <a:ext uri="{FF2B5EF4-FFF2-40B4-BE49-F238E27FC236}">
                <a16:creationId xmlns:a16="http://schemas.microsoft.com/office/drawing/2014/main" id="{51353FE8-D1BF-43D6-A327-8CF043642EAE}"/>
              </a:ext>
            </a:extLst>
          </p:cNvPr>
          <p:cNvSpPr txBox="1"/>
          <p:nvPr/>
        </p:nvSpPr>
        <p:spPr>
          <a:xfrm>
            <a:off x="4678362" y="5940425"/>
            <a:ext cx="1406525" cy="307975"/>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--nicht geklärt</a:t>
            </a:r>
          </a:p>
        </p:txBody>
      </p:sp>
      <p:sp>
        <p:nvSpPr>
          <p:cNvPr id="18" name="TextBox 17">
            <a:extLst>
              <a:ext uri="{FF2B5EF4-FFF2-40B4-BE49-F238E27FC236}">
                <a16:creationId xmlns:a16="http://schemas.microsoft.com/office/drawing/2014/main" id="{15E0DFBD-01BC-8737-3EE4-8CD778479615}"/>
              </a:ext>
            </a:extLst>
          </p:cNvPr>
          <p:cNvSpPr txBox="1"/>
          <p:nvPr/>
        </p:nvSpPr>
        <p:spPr>
          <a:xfrm>
            <a:off x="4384675" y="5138351"/>
            <a:ext cx="1408113" cy="307975"/>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--nicht geklärt</a:t>
            </a:r>
          </a:p>
        </p:txBody>
      </p:sp>
      <p:sp>
        <p:nvSpPr>
          <p:cNvPr id="19" name="TextBox 18">
            <a:extLst>
              <a:ext uri="{FF2B5EF4-FFF2-40B4-BE49-F238E27FC236}">
                <a16:creationId xmlns:a16="http://schemas.microsoft.com/office/drawing/2014/main" id="{E30FFB90-E375-838F-6F38-D93971A7ED2B}"/>
              </a:ext>
            </a:extLst>
          </p:cNvPr>
          <p:cNvSpPr txBox="1"/>
          <p:nvPr/>
        </p:nvSpPr>
        <p:spPr>
          <a:xfrm>
            <a:off x="5102225" y="835025"/>
            <a:ext cx="1408113" cy="307975"/>
          </a:xfrm>
          <a:prstGeom prst="rect">
            <a:avLst/>
          </a:prstGeom>
          <a:noFill/>
        </p:spPr>
        <p:txBody>
          <a:bodyPr wrap="square" lIns="25400" tIns="12700" rIns="25400" bIns="12700">
            <a:spAutoFit/>
          </a:bodyPr>
          <a:lstStyle/>
          <a:p>
            <a:pPr>
              <a:defRPr/>
            </a:pPr>
            <a:r>
              <a:rPr lang="en-US" sz="1200" dirty="0">
                <a:solidFill>
                  <a:schemeClr val="bg1">
                    <a:lumMod val="75000"/>
                  </a:schemeClr>
                </a:solidFill>
              </a:rPr>
              <a:t>--nicht geklärt</a:t>
            </a:r>
          </a:p>
        </p:txBody>
      </p:sp>
      <p:sp>
        <p:nvSpPr>
          <p:cNvPr id="20" name="TextBox 11">
            <a:extLst>
              <a:ext uri="{FF2B5EF4-FFF2-40B4-BE49-F238E27FC236}">
                <a16:creationId xmlns:a16="http://schemas.microsoft.com/office/drawing/2014/main" id="{AD02103F-1C04-FD10-16C1-BAC2773B235A}"/>
              </a:ext>
            </a:extLst>
          </p:cNvPr>
          <p:cNvSpPr txBox="1">
            <a:spLocks noChangeArrowheads="1"/>
          </p:cNvSpPr>
          <p:nvPr/>
        </p:nvSpPr>
        <p:spPr bwMode="auto">
          <a:xfrm>
            <a:off x="5064125" y="6323012"/>
            <a:ext cx="554038" cy="3079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dirty="0">
                <a:solidFill>
                  <a:schemeClr val="bg1">
                    <a:lumMod val="75000"/>
                  </a:schemeClr>
                </a:solidFill>
              </a:rPr>
              <a:t>--AR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Number Placeholder 3">
            <a:extLst>
              <a:ext uri="{FF2B5EF4-FFF2-40B4-BE49-F238E27FC236}">
                <a16:creationId xmlns:a16="http://schemas.microsoft.com/office/drawing/2014/main" id="{CC3FAE6C-4EC3-924D-A20F-C43BEE335DC8}"/>
              </a:ext>
            </a:extLst>
          </p:cNvPr>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8E8BEFD-F59C-A243-83F7-A80C331D3A2A}" type="slidenum">
              <a:rPr lang="en-US" altLang="en-US" smtClean="0"/>
              <a:t>46</a:t>
            </a:fld>
            <a:endParaRPr lang="en-US" altLang="en-US"/>
          </a:p>
        </p:txBody>
      </p:sp>
      <p:sp>
        <p:nvSpPr>
          <p:cNvPr id="5" name="TextBox 4">
            <a:extLst>
              <a:ext uri="{FF2B5EF4-FFF2-40B4-BE49-F238E27FC236}">
                <a16:creationId xmlns:a16="http://schemas.microsoft.com/office/drawing/2014/main" id="{D9470F0D-E2A7-78DE-D1C8-710FE2F59F2F}"/>
              </a:ext>
            </a:extLst>
          </p:cNvPr>
          <p:cNvSpPr txBox="1"/>
          <p:nvPr/>
        </p:nvSpPr>
        <p:spPr>
          <a:xfrm>
            <a:off x="306388" y="2644775"/>
            <a:ext cx="8228012" cy="1108075"/>
          </a:xfrm>
          <a:prstGeom prst="rect">
            <a:avLst/>
          </a:prstGeom>
          <a:noFill/>
        </p:spPr>
        <p:txBody>
          <a:bodyPr wrap="square" lIns="25400" tIns="12700" rIns="25400" bIns="12700">
            <a:spAutoFit/>
          </a:bodyPr>
          <a:lstStyle/>
          <a:p>
            <a:pPr algn="ctr">
              <a:defRPr/>
            </a:pPr>
            <a:r>
              <a:rPr lang="en-US" sz="1200" dirty="0">
                <a:effectLst>
                  <a:outerShdw blurRad="38100" dist="38100" dir="2700000" algn="tl">
                    <a:srgbClr val="000000">
                      <a:alpha val="43137"/>
                    </a:srgbClr>
                  </a:outerShdw>
                </a:effectLst>
              </a:rPr>
              <a:t>Okay, Zeit für eine Wiederholung. Wenn Sie nicht jede Frage richtig beantworten können, müssen Sie sich noch einmal intensiver mit den Folien beschäftigen. Machen Sie sich diese Grundlagen erst einmal klar, bevor Sie sich an die anderen Folien zu Dystrophien wagen!</a:t>
            </a:r>
          </a:p>
        </p:txBody>
      </p:sp>
      <p:sp>
        <p:nvSpPr>
          <p:cNvPr id="50180" name="TextBox 10">
            <a:extLst>
              <a:ext uri="{FF2B5EF4-FFF2-40B4-BE49-F238E27FC236}">
                <a16:creationId xmlns:a16="http://schemas.microsoft.com/office/drawing/2014/main" id="{71DCDB4E-2972-7773-E0F5-C35E1D72F3D4}"/>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a:extLst>
              <a:ext uri="{FF2B5EF4-FFF2-40B4-BE49-F238E27FC236}">
                <a16:creationId xmlns:a16="http://schemas.microsoft.com/office/drawing/2014/main" id="{952139BC-2FAF-5A4B-5504-0D7EED84C047}"/>
              </a:ext>
            </a:extLst>
          </p:cNvPr>
          <p:cNvSpPr txBox="1">
            <a:spLocks noChangeArrowheads="1"/>
          </p:cNvSpPr>
          <p:nvPr/>
        </p:nvSpPr>
        <p:spPr bwMode="auto">
          <a:xfrm>
            <a:off x="746125" y="609600"/>
            <a:ext cx="30162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a:t>?</a:t>
            </a:r>
            <a:endParaRPr lang="en-US" altLang="en-US" sz="1500" i="1">
              <a:solidFill>
                <a:srgbClr val="0000FF"/>
              </a:solidFill>
            </a:endParaRPr>
          </a:p>
        </p:txBody>
      </p:sp>
      <p:sp>
        <p:nvSpPr>
          <p:cNvPr id="51203" name="Text Box 4">
            <a:extLst>
              <a:ext uri="{FF2B5EF4-FFF2-40B4-BE49-F238E27FC236}">
                <a16:creationId xmlns:a16="http://schemas.microsoft.com/office/drawing/2014/main" id="{978B2C5E-9B69-F196-295A-BA8F50F79355}"/>
              </a:ext>
            </a:extLst>
          </p:cNvPr>
          <p:cNvSpPr txBox="1">
            <a:spLocks noChangeArrowheads="1"/>
          </p:cNvSpPr>
          <p:nvPr/>
        </p:nvSpPr>
        <p:spPr bwMode="auto">
          <a:xfrm>
            <a:off x="762000" y="2322513"/>
            <a:ext cx="30162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a:t>?</a:t>
            </a:r>
            <a:endParaRPr lang="en-US" altLang="en-US" sz="1500" i="1">
              <a:solidFill>
                <a:srgbClr val="0000FF"/>
              </a:solidFill>
            </a:endParaRPr>
          </a:p>
        </p:txBody>
      </p:sp>
      <p:sp>
        <p:nvSpPr>
          <p:cNvPr id="51204" name="Text Box 7">
            <a:extLst>
              <a:ext uri="{FF2B5EF4-FFF2-40B4-BE49-F238E27FC236}">
                <a16:creationId xmlns:a16="http://schemas.microsoft.com/office/drawing/2014/main" id="{549D5A13-A223-5C7E-390F-1998B00481B1}"/>
              </a:ext>
            </a:extLst>
          </p:cNvPr>
          <p:cNvSpPr txBox="1">
            <a:spLocks noChangeArrowheads="1"/>
          </p:cNvSpPr>
          <p:nvPr/>
        </p:nvSpPr>
        <p:spPr bwMode="auto">
          <a:xfrm>
            <a:off x="762000" y="5751513"/>
            <a:ext cx="301625"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a:t>?</a:t>
            </a:r>
            <a:endParaRPr lang="en-US" altLang="en-US" sz="1500" i="1">
              <a:solidFill>
                <a:srgbClr val="0000FF"/>
              </a:solidFill>
            </a:endParaRPr>
          </a:p>
        </p:txBody>
      </p:sp>
      <p:sp>
        <p:nvSpPr>
          <p:cNvPr id="51205" name="Slide Number Placeholder 1">
            <a:extLst>
              <a:ext uri="{FF2B5EF4-FFF2-40B4-BE49-F238E27FC236}">
                <a16:creationId xmlns:a16="http://schemas.microsoft.com/office/drawing/2014/main" id="{8F6A5068-E25C-A7CF-D27E-5FDB35C8E34E}"/>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BC767090-69D6-164D-832F-A3A6D9649AA5}" type="slidenum">
              <a:rPr lang="en-US" altLang="en-US" sz="1000" smtClean="0"/>
              <a:t>47</a:t>
            </a:fld>
            <a:endParaRPr lang="en-US" altLang="en-US" sz="1000"/>
          </a:p>
        </p:txBody>
      </p:sp>
      <p:sp>
        <p:nvSpPr>
          <p:cNvPr id="51206" name="Text Box 5">
            <a:extLst>
              <a:ext uri="{FF2B5EF4-FFF2-40B4-BE49-F238E27FC236}">
                <a16:creationId xmlns:a16="http://schemas.microsoft.com/office/drawing/2014/main" id="{FEF9A1A6-7EBB-C4DA-4497-3C4185808E8A}"/>
              </a:ext>
            </a:extLst>
          </p:cNvPr>
          <p:cNvSpPr txBox="1">
            <a:spLocks noChangeArrowheads="1"/>
          </p:cNvSpPr>
          <p:nvPr/>
        </p:nvSpPr>
        <p:spPr bwMode="auto">
          <a:xfrm>
            <a:off x="762000" y="4038600"/>
            <a:ext cx="2589213"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i="1"/>
              <a:t>?</a:t>
            </a:r>
            <a:endParaRPr lang="en-US" altLang="en-US" sz="1500" i="1">
              <a:solidFill>
                <a:srgbClr val="0000FF"/>
              </a:solidFill>
            </a:endParaRPr>
          </a:p>
        </p:txBody>
      </p:sp>
      <p:sp>
        <p:nvSpPr>
          <p:cNvPr id="51207" name="TextBox 10">
            <a:extLst>
              <a:ext uri="{FF2B5EF4-FFF2-40B4-BE49-F238E27FC236}">
                <a16:creationId xmlns:a16="http://schemas.microsoft.com/office/drawing/2014/main" id="{489BB14C-CD60-B654-FC56-B99B485283DD}"/>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51208" name="TextBox 1">
            <a:extLst>
              <a:ext uri="{FF2B5EF4-FFF2-40B4-BE49-F238E27FC236}">
                <a16:creationId xmlns:a16="http://schemas.microsoft.com/office/drawing/2014/main" id="{AB35FCC2-73AB-24E9-FE2F-B30950C58808}"/>
              </a:ext>
            </a:extLst>
          </p:cNvPr>
          <p:cNvSpPr txBox="1">
            <a:spLocks noChangeArrowheads="1"/>
          </p:cNvSpPr>
          <p:nvPr/>
        </p:nvSpPr>
        <p:spPr bwMode="auto">
          <a:xfrm>
            <a:off x="5486400" y="3136900"/>
            <a:ext cx="2819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Welche vier Kategorien von Hornhautdystrophien gibt es?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a:extLst>
              <a:ext uri="{FF2B5EF4-FFF2-40B4-BE49-F238E27FC236}">
                <a16:creationId xmlns:a16="http://schemas.microsoft.com/office/drawing/2014/main" id="{D51DAED0-8C1F-9240-485E-742B17D8BFE0}"/>
              </a:ext>
            </a:extLst>
          </p:cNvPr>
          <p:cNvSpPr txBox="1">
            <a:spLocks noChangeArrowheads="1"/>
          </p:cNvSpPr>
          <p:nvPr/>
        </p:nvSpPr>
        <p:spPr bwMode="auto">
          <a:xfrm>
            <a:off x="746125" y="609600"/>
            <a:ext cx="359251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Epitheliale und subepitheliale Dystrophien</a:t>
            </a:r>
            <a:endParaRPr lang="en-US" altLang="en-US" sz="1400">
              <a:solidFill>
                <a:srgbClr val="0000FF"/>
              </a:solidFill>
            </a:endParaRPr>
          </a:p>
        </p:txBody>
      </p:sp>
      <p:sp>
        <p:nvSpPr>
          <p:cNvPr id="52227" name="Text Box 4">
            <a:extLst>
              <a:ext uri="{FF2B5EF4-FFF2-40B4-BE49-F238E27FC236}">
                <a16:creationId xmlns:a16="http://schemas.microsoft.com/office/drawing/2014/main" id="{2B12A991-FCD3-E3BD-D345-9469FEAFF0C3}"/>
              </a:ext>
            </a:extLst>
          </p:cNvPr>
          <p:cNvSpPr txBox="1">
            <a:spLocks noChangeArrowheads="1"/>
          </p:cNvSpPr>
          <p:nvPr/>
        </p:nvSpPr>
        <p:spPr bwMode="auto">
          <a:xfrm>
            <a:off x="762000" y="2322513"/>
            <a:ext cx="33782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Epithel-Stroma</a:t>
            </a:r>
            <a:r>
              <a:rPr lang="en-US" altLang="en-US" sz="1200" b="1" i="1"/>
              <a:t>-TGFBI</a:t>
            </a:r>
            <a:r>
              <a:rPr lang="en-US" altLang="en-US" sz="1200" b="1"/>
              <a:t>-Dystrophien</a:t>
            </a:r>
            <a:endParaRPr lang="en-US" altLang="en-US" sz="1400">
              <a:solidFill>
                <a:srgbClr val="0000FF"/>
              </a:solidFill>
            </a:endParaRPr>
          </a:p>
        </p:txBody>
      </p:sp>
      <p:sp>
        <p:nvSpPr>
          <p:cNvPr id="52228" name="Text Box 7">
            <a:extLst>
              <a:ext uri="{FF2B5EF4-FFF2-40B4-BE49-F238E27FC236}">
                <a16:creationId xmlns:a16="http://schemas.microsoft.com/office/drawing/2014/main" id="{54341186-3860-F245-8175-783AEA2A4C1C}"/>
              </a:ext>
            </a:extLst>
          </p:cNvPr>
          <p:cNvSpPr txBox="1">
            <a:spLocks noChangeArrowheads="1"/>
          </p:cNvSpPr>
          <p:nvPr/>
        </p:nvSpPr>
        <p:spPr bwMode="auto">
          <a:xfrm>
            <a:off x="762000" y="5751513"/>
            <a:ext cx="223202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endParaRPr lang="en-US" altLang="en-US" sz="1400">
              <a:solidFill>
                <a:srgbClr val="0000FF"/>
              </a:solidFill>
            </a:endParaRPr>
          </a:p>
        </p:txBody>
      </p:sp>
      <p:sp>
        <p:nvSpPr>
          <p:cNvPr id="52229" name="Slide Number Placeholder 1">
            <a:extLst>
              <a:ext uri="{FF2B5EF4-FFF2-40B4-BE49-F238E27FC236}">
                <a16:creationId xmlns:a16="http://schemas.microsoft.com/office/drawing/2014/main" id="{1E98A17E-04FD-214E-CEF0-5BF68521C733}"/>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C92B25DA-0DF1-0744-B89A-6839C72E9DBC}" type="slidenum">
              <a:rPr lang="en-US" altLang="en-US" sz="1000" smtClean="0"/>
              <a:t>48</a:t>
            </a:fld>
            <a:endParaRPr lang="en-US" altLang="en-US" sz="1000"/>
          </a:p>
        </p:txBody>
      </p:sp>
      <p:sp>
        <p:nvSpPr>
          <p:cNvPr id="52230" name="Text Box 5">
            <a:extLst>
              <a:ext uri="{FF2B5EF4-FFF2-40B4-BE49-F238E27FC236}">
                <a16:creationId xmlns:a16="http://schemas.microsoft.com/office/drawing/2014/main" id="{D8E1FFDF-2F18-940A-B901-3030BD827AE7}"/>
              </a:ext>
            </a:extLst>
          </p:cNvPr>
          <p:cNvSpPr txBox="1">
            <a:spLocks noChangeArrowheads="1"/>
          </p:cNvSpPr>
          <p:nvPr/>
        </p:nvSpPr>
        <p:spPr bwMode="auto">
          <a:xfrm>
            <a:off x="762000" y="4038600"/>
            <a:ext cx="258921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Stromale Dystrophien</a:t>
            </a:r>
            <a:endParaRPr lang="en-US" altLang="en-US" sz="1400">
              <a:solidFill>
                <a:srgbClr val="0000FF"/>
              </a:solidFill>
            </a:endParaRPr>
          </a:p>
        </p:txBody>
      </p:sp>
      <p:sp>
        <p:nvSpPr>
          <p:cNvPr id="52231" name="TextBox 10">
            <a:extLst>
              <a:ext uri="{FF2B5EF4-FFF2-40B4-BE49-F238E27FC236}">
                <a16:creationId xmlns:a16="http://schemas.microsoft.com/office/drawing/2014/main" id="{DF26B810-BB83-D4C2-9E86-4CD66ACE2FE2}"/>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52232" name="TextBox 1">
            <a:extLst>
              <a:ext uri="{FF2B5EF4-FFF2-40B4-BE49-F238E27FC236}">
                <a16:creationId xmlns:a16="http://schemas.microsoft.com/office/drawing/2014/main" id="{0742628C-C0D6-8445-0943-22326B8C6E16}"/>
              </a:ext>
            </a:extLst>
          </p:cNvPr>
          <p:cNvSpPr txBox="1">
            <a:spLocks noChangeArrowheads="1"/>
          </p:cNvSpPr>
          <p:nvPr/>
        </p:nvSpPr>
        <p:spPr bwMode="auto">
          <a:xfrm>
            <a:off x="5486400" y="3136900"/>
            <a:ext cx="2819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Welche vier Kategorien von Hornhautdystrophien gibt es?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2">
            <a:extLst>
              <a:ext uri="{FF2B5EF4-FFF2-40B4-BE49-F238E27FC236}">
                <a16:creationId xmlns:a16="http://schemas.microsoft.com/office/drawing/2014/main" id="{3D2AD653-1477-4284-9AAC-9999A077D3D9}"/>
              </a:ext>
            </a:extLst>
          </p:cNvPr>
          <p:cNvSpPr txBox="1">
            <a:spLocks noChangeArrowheads="1"/>
          </p:cNvSpPr>
          <p:nvPr/>
        </p:nvSpPr>
        <p:spPr bwMode="auto">
          <a:xfrm>
            <a:off x="746125" y="609600"/>
            <a:ext cx="35925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Epitheliale und subepitheliale Dystrophien</a:t>
            </a:r>
          </a:p>
        </p:txBody>
      </p:sp>
      <p:sp>
        <p:nvSpPr>
          <p:cNvPr id="53251" name="Text Box 4">
            <a:extLst>
              <a:ext uri="{FF2B5EF4-FFF2-40B4-BE49-F238E27FC236}">
                <a16:creationId xmlns:a16="http://schemas.microsoft.com/office/drawing/2014/main" id="{43A3F78B-899C-3BBD-C6A1-C227A8D2F7CB}"/>
              </a:ext>
            </a:extLst>
          </p:cNvPr>
          <p:cNvSpPr txBox="1">
            <a:spLocks noChangeArrowheads="1"/>
          </p:cNvSpPr>
          <p:nvPr/>
        </p:nvSpPr>
        <p:spPr bwMode="auto">
          <a:xfrm>
            <a:off x="762000" y="2322513"/>
            <a:ext cx="3427413"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Epithel-Stroma</a:t>
            </a:r>
            <a:r>
              <a:rPr lang="en-US" altLang="en-US" sz="1200" b="1" i="1"/>
              <a:t>-TGFBI</a:t>
            </a:r>
            <a:r>
              <a:rPr lang="en-US" altLang="en-US" sz="1200" b="1"/>
              <a:t>-Dystrophien </a:t>
            </a:r>
          </a:p>
          <a:p>
            <a:pPr eaLnBrk="1" hangingPunct="1">
              <a:spcBef>
                <a:spcPct val="0"/>
              </a:spcBef>
              <a:buClrTx/>
              <a:buSzTx/>
              <a:buFontTx/>
              <a:buNone/>
            </a:pPr>
            <a:r>
              <a:rPr lang="en-US" altLang="en-US" sz="1200">
                <a:solidFill>
                  <a:srgbClr val="0000FF"/>
                </a:solidFill>
              </a:rPr>
              <a:t>	</a:t>
            </a:r>
          </a:p>
        </p:txBody>
      </p:sp>
      <p:sp>
        <p:nvSpPr>
          <p:cNvPr id="53252" name="Text Box 7">
            <a:extLst>
              <a:ext uri="{FF2B5EF4-FFF2-40B4-BE49-F238E27FC236}">
                <a16:creationId xmlns:a16="http://schemas.microsoft.com/office/drawing/2014/main" id="{ED0584D0-2CCC-6BCF-4028-5BC245D110F3}"/>
              </a:ext>
            </a:extLst>
          </p:cNvPr>
          <p:cNvSpPr txBox="1">
            <a:spLocks noChangeArrowheads="1"/>
          </p:cNvSpPr>
          <p:nvPr/>
        </p:nvSpPr>
        <p:spPr bwMode="auto">
          <a:xfrm>
            <a:off x="762000" y="5751513"/>
            <a:ext cx="22320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solidFill>
                  <a:srgbClr val="0000FF"/>
                </a:solidFill>
              </a:rPr>
              <a:t>	</a:t>
            </a:r>
          </a:p>
        </p:txBody>
      </p:sp>
      <p:sp>
        <p:nvSpPr>
          <p:cNvPr id="53253" name="Slide Number Placeholder 1">
            <a:extLst>
              <a:ext uri="{FF2B5EF4-FFF2-40B4-BE49-F238E27FC236}">
                <a16:creationId xmlns:a16="http://schemas.microsoft.com/office/drawing/2014/main" id="{5682F1D8-9932-90E6-8463-7A4B79931DFE}"/>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BDD26123-388C-EA47-B89C-F15E12F1AF8A}" type="slidenum">
              <a:rPr lang="en-US" altLang="en-US" sz="1000" smtClean="0"/>
              <a:t>49</a:t>
            </a:fld>
            <a:endParaRPr lang="en-US" altLang="en-US" sz="1000"/>
          </a:p>
        </p:txBody>
      </p:sp>
      <p:sp>
        <p:nvSpPr>
          <p:cNvPr id="53254" name="Text Box 5">
            <a:extLst>
              <a:ext uri="{FF2B5EF4-FFF2-40B4-BE49-F238E27FC236}">
                <a16:creationId xmlns:a16="http://schemas.microsoft.com/office/drawing/2014/main" id="{B2616E7C-8F76-4B50-A950-A218CBFDFB0A}"/>
              </a:ext>
            </a:extLst>
          </p:cNvPr>
          <p:cNvSpPr txBox="1">
            <a:spLocks noChangeArrowheads="1"/>
          </p:cNvSpPr>
          <p:nvPr/>
        </p:nvSpPr>
        <p:spPr bwMode="auto">
          <a:xfrm>
            <a:off x="762000" y="4038600"/>
            <a:ext cx="7010400"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Stromale Dystrophien</a:t>
            </a:r>
          </a:p>
          <a:p>
            <a:pPr eaLnBrk="1" hangingPunct="1">
              <a:spcBef>
                <a:spcPct val="0"/>
              </a:spcBef>
              <a:buClrTx/>
              <a:buSzTx/>
              <a:buFontTx/>
              <a:buNone/>
            </a:pPr>
            <a:r>
              <a:rPr lang="en-US" altLang="en-US" sz="1200">
                <a:solidFill>
                  <a:srgbClr val="0000FF"/>
                </a:solidFill>
              </a:rPr>
              <a:t>	</a:t>
            </a:r>
          </a:p>
        </p:txBody>
      </p:sp>
      <p:sp>
        <p:nvSpPr>
          <p:cNvPr id="53255" name="TextBox 2">
            <a:extLst>
              <a:ext uri="{FF2B5EF4-FFF2-40B4-BE49-F238E27FC236}">
                <a16:creationId xmlns:a16="http://schemas.microsoft.com/office/drawing/2014/main" id="{728A11F8-9612-1D5F-E11B-5C25CBE35C0B}"/>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53256" name="TextBox 1">
            <a:extLst>
              <a:ext uri="{FF2B5EF4-FFF2-40B4-BE49-F238E27FC236}">
                <a16:creationId xmlns:a16="http://schemas.microsoft.com/office/drawing/2014/main" id="{332F4842-7EC5-1D54-E723-8E55FDCAE543}"/>
              </a:ext>
            </a:extLst>
          </p:cNvPr>
          <p:cNvSpPr txBox="1">
            <a:spLocks noChangeArrowheads="1"/>
          </p:cNvSpPr>
          <p:nvPr/>
        </p:nvSpPr>
        <p:spPr bwMode="auto">
          <a:xfrm>
            <a:off x="5486400" y="3136900"/>
            <a:ext cx="2819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Wie viele Erkrankungen gibt es in jeder Kategorie? </a:t>
            </a:r>
          </a:p>
        </p:txBody>
      </p:sp>
      <p:sp>
        <p:nvSpPr>
          <p:cNvPr id="53257" name="TextBox 13">
            <a:extLst>
              <a:ext uri="{FF2B5EF4-FFF2-40B4-BE49-F238E27FC236}">
                <a16:creationId xmlns:a16="http://schemas.microsoft.com/office/drawing/2014/main" id="{90C844CD-7E81-5EA7-7EED-425D4B857497}"/>
              </a:ext>
            </a:extLst>
          </p:cNvPr>
          <p:cNvSpPr txBox="1">
            <a:spLocks noChangeArrowheads="1"/>
          </p:cNvSpPr>
          <p:nvPr/>
        </p:nvSpPr>
        <p:spPr bwMode="auto">
          <a:xfrm>
            <a:off x="1219200" y="1295400"/>
            <a:ext cx="371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t>?</a:t>
            </a:r>
          </a:p>
        </p:txBody>
      </p:sp>
      <p:sp>
        <p:nvSpPr>
          <p:cNvPr id="53258" name="TextBox 14">
            <a:extLst>
              <a:ext uri="{FF2B5EF4-FFF2-40B4-BE49-F238E27FC236}">
                <a16:creationId xmlns:a16="http://schemas.microsoft.com/office/drawing/2014/main" id="{872DCEFA-D1D2-68E1-017B-EE0AE1B87075}"/>
              </a:ext>
            </a:extLst>
          </p:cNvPr>
          <p:cNvSpPr txBox="1">
            <a:spLocks noChangeArrowheads="1"/>
          </p:cNvSpPr>
          <p:nvPr/>
        </p:nvSpPr>
        <p:spPr bwMode="auto">
          <a:xfrm>
            <a:off x="1219200" y="2998788"/>
            <a:ext cx="371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t>?</a:t>
            </a:r>
          </a:p>
        </p:txBody>
      </p:sp>
      <p:sp>
        <p:nvSpPr>
          <p:cNvPr id="53259" name="TextBox 15">
            <a:extLst>
              <a:ext uri="{FF2B5EF4-FFF2-40B4-BE49-F238E27FC236}">
                <a16:creationId xmlns:a16="http://schemas.microsoft.com/office/drawing/2014/main" id="{CE2349B9-2A63-21A0-E11C-B6623F02E3C1}"/>
              </a:ext>
            </a:extLst>
          </p:cNvPr>
          <p:cNvSpPr txBox="1">
            <a:spLocks noChangeArrowheads="1"/>
          </p:cNvSpPr>
          <p:nvPr/>
        </p:nvSpPr>
        <p:spPr bwMode="auto">
          <a:xfrm>
            <a:off x="1219200" y="4719638"/>
            <a:ext cx="371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t>?</a:t>
            </a:r>
          </a:p>
        </p:txBody>
      </p:sp>
      <p:sp>
        <p:nvSpPr>
          <p:cNvPr id="53260" name="TextBox 16">
            <a:extLst>
              <a:ext uri="{FF2B5EF4-FFF2-40B4-BE49-F238E27FC236}">
                <a16:creationId xmlns:a16="http://schemas.microsoft.com/office/drawing/2014/main" id="{5234BCA1-7206-B087-EB2B-A315E50E3E0F}"/>
              </a:ext>
            </a:extLst>
          </p:cNvPr>
          <p:cNvSpPr txBox="1">
            <a:spLocks noChangeArrowheads="1"/>
          </p:cNvSpPr>
          <p:nvPr/>
        </p:nvSpPr>
        <p:spPr bwMode="auto">
          <a:xfrm>
            <a:off x="1257300" y="6096000"/>
            <a:ext cx="373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a:extLst>
              <a:ext uri="{FF2B5EF4-FFF2-40B4-BE49-F238E27FC236}">
                <a16:creationId xmlns:a16="http://schemas.microsoft.com/office/drawing/2014/main" id="{418422CD-E538-6817-33B8-E919A878B9D6}"/>
              </a:ext>
            </a:extLst>
          </p:cNvPr>
          <p:cNvSpPr txBox="1">
            <a:spLocks noChangeArrowheads="1"/>
          </p:cNvSpPr>
          <p:nvPr/>
        </p:nvSpPr>
        <p:spPr bwMode="auto">
          <a:xfrm>
            <a:off x="746125" y="609600"/>
            <a:ext cx="359251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Epitheliale und subepitheliale Dystrophien</a:t>
            </a:r>
            <a:endParaRPr lang="en-US" altLang="en-US" sz="1400">
              <a:solidFill>
                <a:srgbClr val="0000FF"/>
              </a:solidFill>
            </a:endParaRPr>
          </a:p>
        </p:txBody>
      </p:sp>
      <p:sp>
        <p:nvSpPr>
          <p:cNvPr id="8195" name="Text Box 4">
            <a:extLst>
              <a:ext uri="{FF2B5EF4-FFF2-40B4-BE49-F238E27FC236}">
                <a16:creationId xmlns:a16="http://schemas.microsoft.com/office/drawing/2014/main" id="{25A546E9-102E-A883-1C6C-5D9F0E17AFC0}"/>
              </a:ext>
            </a:extLst>
          </p:cNvPr>
          <p:cNvSpPr txBox="1">
            <a:spLocks noChangeArrowheads="1"/>
          </p:cNvSpPr>
          <p:nvPr/>
        </p:nvSpPr>
        <p:spPr bwMode="auto">
          <a:xfrm>
            <a:off x="762000" y="2322513"/>
            <a:ext cx="33782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Epithel-Stroma</a:t>
            </a:r>
            <a:r>
              <a:rPr lang="en-US" altLang="en-US" sz="1200" b="1" i="1"/>
              <a:t>-TGFBI</a:t>
            </a:r>
            <a:r>
              <a:rPr lang="en-US" altLang="en-US" sz="1200" b="1"/>
              <a:t>-Dystrophien</a:t>
            </a:r>
            <a:endParaRPr lang="en-US" altLang="en-US" sz="1400">
              <a:solidFill>
                <a:srgbClr val="0000FF"/>
              </a:solidFill>
            </a:endParaRPr>
          </a:p>
        </p:txBody>
      </p:sp>
      <p:sp>
        <p:nvSpPr>
          <p:cNvPr id="8196" name="Text Box 7">
            <a:extLst>
              <a:ext uri="{FF2B5EF4-FFF2-40B4-BE49-F238E27FC236}">
                <a16:creationId xmlns:a16="http://schemas.microsoft.com/office/drawing/2014/main" id="{0EFC7343-E77B-93D8-C22E-30F03DE0EE80}"/>
              </a:ext>
            </a:extLst>
          </p:cNvPr>
          <p:cNvSpPr txBox="1">
            <a:spLocks noChangeArrowheads="1"/>
          </p:cNvSpPr>
          <p:nvPr/>
        </p:nvSpPr>
        <p:spPr bwMode="auto">
          <a:xfrm>
            <a:off x="762000" y="5751513"/>
            <a:ext cx="223202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endParaRPr lang="en-US" altLang="en-US" sz="1400">
              <a:solidFill>
                <a:srgbClr val="0000FF"/>
              </a:solidFill>
            </a:endParaRPr>
          </a:p>
        </p:txBody>
      </p:sp>
      <p:sp>
        <p:nvSpPr>
          <p:cNvPr id="8197" name="Slide Number Placeholder 1">
            <a:extLst>
              <a:ext uri="{FF2B5EF4-FFF2-40B4-BE49-F238E27FC236}">
                <a16:creationId xmlns:a16="http://schemas.microsoft.com/office/drawing/2014/main" id="{3DF84C6E-52E4-5609-8EEC-A9C6A301EB2C}"/>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0D309A7D-E0EB-264E-99D8-BC428E24EEFE}" type="slidenum">
              <a:rPr lang="en-US" altLang="en-US" sz="1000" smtClean="0"/>
              <a:t>5</a:t>
            </a:fld>
            <a:endParaRPr lang="en-US" altLang="en-US" sz="1000"/>
          </a:p>
        </p:txBody>
      </p:sp>
      <p:sp>
        <p:nvSpPr>
          <p:cNvPr id="8198" name="Text Box 5">
            <a:extLst>
              <a:ext uri="{FF2B5EF4-FFF2-40B4-BE49-F238E27FC236}">
                <a16:creationId xmlns:a16="http://schemas.microsoft.com/office/drawing/2014/main" id="{30D9E934-D998-97E1-C7EF-9AFF24C3854D}"/>
              </a:ext>
            </a:extLst>
          </p:cNvPr>
          <p:cNvSpPr txBox="1">
            <a:spLocks noChangeArrowheads="1"/>
          </p:cNvSpPr>
          <p:nvPr/>
        </p:nvSpPr>
        <p:spPr bwMode="auto">
          <a:xfrm>
            <a:off x="762000" y="4038600"/>
            <a:ext cx="2589213"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Stromale Dystrophien</a:t>
            </a:r>
            <a:endParaRPr lang="en-US" altLang="en-US" sz="1400">
              <a:solidFill>
                <a:srgbClr val="0000FF"/>
              </a:solidFill>
            </a:endParaRPr>
          </a:p>
        </p:txBody>
      </p:sp>
      <p:sp>
        <p:nvSpPr>
          <p:cNvPr id="8199" name="TextBox 10">
            <a:extLst>
              <a:ext uri="{FF2B5EF4-FFF2-40B4-BE49-F238E27FC236}">
                <a16:creationId xmlns:a16="http://schemas.microsoft.com/office/drawing/2014/main" id="{23521D86-1C15-F927-6A05-8C43BC8AD0C8}"/>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8200" name="TextBox 1">
            <a:extLst>
              <a:ext uri="{FF2B5EF4-FFF2-40B4-BE49-F238E27FC236}">
                <a16:creationId xmlns:a16="http://schemas.microsoft.com/office/drawing/2014/main" id="{834F8CF4-75F4-E6DF-3F98-7B597E9B43D5}"/>
              </a:ext>
            </a:extLst>
          </p:cNvPr>
          <p:cNvSpPr txBox="1">
            <a:spLocks noChangeArrowheads="1"/>
          </p:cNvSpPr>
          <p:nvPr/>
        </p:nvSpPr>
        <p:spPr bwMode="auto">
          <a:xfrm>
            <a:off x="5257800" y="3136900"/>
            <a:ext cx="2819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Welche vier Kategorien von Hornhautdystrophien gibt es? </a:t>
            </a:r>
          </a:p>
        </p:txBody>
      </p:sp>
      <p:sp>
        <p:nvSpPr>
          <p:cNvPr id="2" name="TextBox 1">
            <a:extLst>
              <a:ext uri="{FF2B5EF4-FFF2-40B4-BE49-F238E27FC236}">
                <a16:creationId xmlns:a16="http://schemas.microsoft.com/office/drawing/2014/main" id="{45C08D0C-1C20-DAF5-882D-86608CC3E0B3}"/>
              </a:ext>
            </a:extLst>
          </p:cNvPr>
          <p:cNvSpPr txBox="1"/>
          <p:nvPr/>
        </p:nvSpPr>
        <p:spPr>
          <a:xfrm>
            <a:off x="3581400" y="4346575"/>
            <a:ext cx="5181600" cy="646113"/>
          </a:xfrm>
          <a:prstGeom prst="rect">
            <a:avLst/>
          </a:prstGeom>
          <a:noFill/>
        </p:spPr>
        <p:txBody>
          <a:bodyPr wrap="square" lIns="25400" tIns="12700" rIns="25400" bIns="12700">
            <a:spAutoFit/>
          </a:bodyPr>
          <a:lstStyle/>
          <a:p>
            <a:pPr>
              <a:defRPr/>
            </a:pPr>
            <a:r>
              <a:rPr lang="en-US" sz="1200" dirty="0">
                <a:solidFill>
                  <a:srgbClr val="0000FF"/>
                </a:solidFill>
                <a:effectLst>
                  <a:outerShdw blurRad="38100" dist="38100" dir="2700000" algn="tl">
                    <a:srgbClr val="000000">
                      <a:alpha val="43137"/>
                    </a:srgbClr>
                  </a:outerShdw>
                </a:effectLst>
              </a:rPr>
              <a:t>Blättern Sie zwischen den ersten beiden Folien hin und her, bis Sie alle vier Kategorien sicher im Kopf haben!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2">
            <a:extLst>
              <a:ext uri="{FF2B5EF4-FFF2-40B4-BE49-F238E27FC236}">
                <a16:creationId xmlns:a16="http://schemas.microsoft.com/office/drawing/2014/main" id="{D5B61170-4606-11C7-BC07-3A445B127D06}"/>
              </a:ext>
            </a:extLst>
          </p:cNvPr>
          <p:cNvSpPr txBox="1">
            <a:spLocks noChangeArrowheads="1"/>
          </p:cNvSpPr>
          <p:nvPr/>
        </p:nvSpPr>
        <p:spPr bwMode="auto">
          <a:xfrm>
            <a:off x="746125" y="609600"/>
            <a:ext cx="3592513"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Epitheliale und subepitheliale Dystrophien</a:t>
            </a:r>
          </a:p>
          <a:p>
            <a:pPr eaLnBrk="1" hangingPunct="1">
              <a:spcBef>
                <a:spcPct val="0"/>
              </a:spcBef>
              <a:buClrTx/>
              <a:buSzTx/>
              <a:buFontTx/>
              <a:buNone/>
            </a:pPr>
            <a:r>
              <a:rPr lang="en-US" altLang="en-US" sz="1200">
                <a:solidFill>
                  <a:srgbClr val="0000FF"/>
                </a:solidFill>
              </a:rPr>
              <a:t>	1)</a:t>
            </a:r>
          </a:p>
          <a:p>
            <a:pPr eaLnBrk="1" hangingPunct="1">
              <a:spcBef>
                <a:spcPct val="0"/>
              </a:spcBef>
              <a:buClrTx/>
              <a:buSzTx/>
              <a:buFont typeface="Wingdings" pitchFamily="2" charset="2"/>
              <a:buNone/>
            </a:pPr>
            <a:r>
              <a:rPr lang="en-US" altLang="en-US" sz="1200">
                <a:solidFill>
                  <a:srgbClr val="0000FF"/>
                </a:solidFill>
              </a:rPr>
              <a:t>	2)</a:t>
            </a:r>
          </a:p>
          <a:p>
            <a:pPr eaLnBrk="1" hangingPunct="1">
              <a:spcBef>
                <a:spcPct val="0"/>
              </a:spcBef>
              <a:buClrTx/>
              <a:buSzTx/>
              <a:buFontTx/>
              <a:buNone/>
            </a:pPr>
            <a:r>
              <a:rPr lang="en-US" altLang="en-US" sz="1200">
                <a:solidFill>
                  <a:srgbClr val="0000FF"/>
                </a:solidFill>
              </a:rPr>
              <a:t>	3)</a:t>
            </a:r>
          </a:p>
          <a:p>
            <a:pPr eaLnBrk="1" hangingPunct="1">
              <a:spcBef>
                <a:spcPct val="0"/>
              </a:spcBef>
              <a:buClrTx/>
              <a:buSzTx/>
              <a:buFontTx/>
              <a:buNone/>
            </a:pPr>
            <a:r>
              <a:rPr lang="en-US" altLang="en-US" sz="1200">
                <a:solidFill>
                  <a:srgbClr val="0000FF"/>
                </a:solidFill>
              </a:rPr>
              <a:t>	4)</a:t>
            </a:r>
          </a:p>
          <a:p>
            <a:pPr eaLnBrk="1" hangingPunct="1">
              <a:spcBef>
                <a:spcPct val="0"/>
              </a:spcBef>
              <a:buClrTx/>
              <a:buSzTx/>
              <a:buFontTx/>
              <a:buNone/>
            </a:pPr>
            <a:r>
              <a:rPr lang="en-US" altLang="en-US" sz="1200">
                <a:solidFill>
                  <a:srgbClr val="0000FF"/>
                </a:solidFill>
              </a:rPr>
              <a:t>	5)</a:t>
            </a:r>
          </a:p>
          <a:p>
            <a:pPr eaLnBrk="1" hangingPunct="1">
              <a:spcBef>
                <a:spcPct val="0"/>
              </a:spcBef>
              <a:buClrTx/>
              <a:buSzTx/>
              <a:buFontTx/>
              <a:buNone/>
            </a:pPr>
            <a:r>
              <a:rPr lang="en-US" altLang="en-US" sz="1200">
                <a:solidFill>
                  <a:srgbClr val="0000FF"/>
                </a:solidFill>
              </a:rPr>
              <a:t>	6)</a:t>
            </a:r>
          </a:p>
        </p:txBody>
      </p:sp>
      <p:sp>
        <p:nvSpPr>
          <p:cNvPr id="54275" name="Text Box 4">
            <a:extLst>
              <a:ext uri="{FF2B5EF4-FFF2-40B4-BE49-F238E27FC236}">
                <a16:creationId xmlns:a16="http://schemas.microsoft.com/office/drawing/2014/main" id="{06191B0F-909A-A504-A0B7-CBB2897C17ED}"/>
              </a:ext>
            </a:extLst>
          </p:cNvPr>
          <p:cNvSpPr txBox="1">
            <a:spLocks noChangeArrowheads="1"/>
          </p:cNvSpPr>
          <p:nvPr/>
        </p:nvSpPr>
        <p:spPr bwMode="auto">
          <a:xfrm>
            <a:off x="762000" y="2322513"/>
            <a:ext cx="3427413"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Epithel-Stroma</a:t>
            </a:r>
            <a:r>
              <a:rPr lang="en-US" altLang="en-US" sz="1200" b="1" i="1"/>
              <a:t>-TGFBI</a:t>
            </a:r>
            <a:r>
              <a:rPr lang="en-US" altLang="en-US" sz="1200" b="1"/>
              <a:t>-Dystrophien </a:t>
            </a:r>
          </a:p>
          <a:p>
            <a:pPr eaLnBrk="1" hangingPunct="1">
              <a:spcBef>
                <a:spcPct val="0"/>
              </a:spcBef>
              <a:buClrTx/>
              <a:buSzTx/>
              <a:buFontTx/>
              <a:buNone/>
            </a:pPr>
            <a:r>
              <a:rPr lang="en-US" altLang="en-US" sz="1200">
                <a:solidFill>
                  <a:srgbClr val="0000FF"/>
                </a:solidFill>
              </a:rPr>
              <a:t>	1)</a:t>
            </a:r>
          </a:p>
          <a:p>
            <a:pPr eaLnBrk="1" hangingPunct="1">
              <a:spcBef>
                <a:spcPct val="0"/>
              </a:spcBef>
              <a:buClrTx/>
              <a:buSzTx/>
              <a:buFontTx/>
              <a:buNone/>
            </a:pPr>
            <a:r>
              <a:rPr lang="en-US" altLang="en-US" sz="1200">
                <a:solidFill>
                  <a:srgbClr val="0000FF"/>
                </a:solidFill>
              </a:rPr>
              <a:t>	2)</a:t>
            </a:r>
          </a:p>
          <a:p>
            <a:pPr eaLnBrk="1" hangingPunct="1">
              <a:spcBef>
                <a:spcPct val="0"/>
              </a:spcBef>
              <a:buClrTx/>
              <a:buSzTx/>
              <a:buFontTx/>
              <a:buNone/>
            </a:pPr>
            <a:r>
              <a:rPr lang="en-US" altLang="en-US" sz="1200">
                <a:solidFill>
                  <a:srgbClr val="0000FF"/>
                </a:solidFill>
              </a:rPr>
              <a:t>	3) </a:t>
            </a:r>
          </a:p>
          <a:p>
            <a:pPr eaLnBrk="1" hangingPunct="1">
              <a:spcBef>
                <a:spcPct val="0"/>
              </a:spcBef>
              <a:buClrTx/>
              <a:buSzTx/>
              <a:buFontTx/>
              <a:buNone/>
            </a:pPr>
            <a:r>
              <a:rPr lang="en-US" altLang="en-US" sz="1200">
                <a:solidFill>
                  <a:srgbClr val="0000FF"/>
                </a:solidFill>
              </a:rPr>
              <a:t>	4)</a:t>
            </a:r>
          </a:p>
          <a:p>
            <a:pPr eaLnBrk="1" hangingPunct="1">
              <a:spcBef>
                <a:spcPct val="0"/>
              </a:spcBef>
              <a:buClrTx/>
              <a:buSzTx/>
              <a:buFontTx/>
              <a:buNone/>
            </a:pPr>
            <a:r>
              <a:rPr lang="en-US" altLang="en-US" sz="1200">
                <a:solidFill>
                  <a:srgbClr val="0000FF"/>
                </a:solidFill>
              </a:rPr>
              <a:t>	5) </a:t>
            </a:r>
          </a:p>
          <a:p>
            <a:pPr eaLnBrk="1" hangingPunct="1">
              <a:spcBef>
                <a:spcPct val="0"/>
              </a:spcBef>
              <a:buClrTx/>
              <a:buSzTx/>
              <a:buFontTx/>
              <a:buNone/>
            </a:pPr>
            <a:r>
              <a:rPr lang="en-US" altLang="en-US" sz="1200">
                <a:solidFill>
                  <a:srgbClr val="0000FF"/>
                </a:solidFill>
              </a:rPr>
              <a:t>	6)</a:t>
            </a:r>
          </a:p>
        </p:txBody>
      </p:sp>
      <p:sp>
        <p:nvSpPr>
          <p:cNvPr id="54276" name="Text Box 7">
            <a:extLst>
              <a:ext uri="{FF2B5EF4-FFF2-40B4-BE49-F238E27FC236}">
                <a16:creationId xmlns:a16="http://schemas.microsoft.com/office/drawing/2014/main" id="{8F5B672B-D96D-76DE-27BA-AFB15DF2F0ED}"/>
              </a:ext>
            </a:extLst>
          </p:cNvPr>
          <p:cNvSpPr txBox="1">
            <a:spLocks noChangeArrowheads="1"/>
          </p:cNvSpPr>
          <p:nvPr/>
        </p:nvSpPr>
        <p:spPr bwMode="auto">
          <a:xfrm>
            <a:off x="762000" y="5751513"/>
            <a:ext cx="2232025" cy="954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solidFill>
                  <a:srgbClr val="0000FF"/>
                </a:solidFill>
              </a:rPr>
              <a:t>	1)</a:t>
            </a:r>
          </a:p>
          <a:p>
            <a:pPr eaLnBrk="1" hangingPunct="1">
              <a:spcBef>
                <a:spcPct val="0"/>
              </a:spcBef>
              <a:buClrTx/>
              <a:buSzTx/>
              <a:buFontTx/>
              <a:buNone/>
            </a:pPr>
            <a:r>
              <a:rPr lang="en-US" altLang="en-US" sz="1200">
                <a:solidFill>
                  <a:srgbClr val="0000FF"/>
                </a:solidFill>
              </a:rPr>
              <a:t>	2)</a:t>
            </a:r>
          </a:p>
          <a:p>
            <a:pPr eaLnBrk="1" hangingPunct="1">
              <a:spcBef>
                <a:spcPct val="0"/>
              </a:spcBef>
              <a:buClrTx/>
              <a:buSzTx/>
              <a:buFontTx/>
              <a:buNone/>
            </a:pPr>
            <a:r>
              <a:rPr lang="en-US" altLang="en-US" sz="1200">
                <a:solidFill>
                  <a:srgbClr val="0000FF"/>
                </a:solidFill>
              </a:rPr>
              <a:t>	3)</a:t>
            </a:r>
          </a:p>
        </p:txBody>
      </p:sp>
      <p:sp>
        <p:nvSpPr>
          <p:cNvPr id="54277" name="Slide Number Placeholder 1">
            <a:extLst>
              <a:ext uri="{FF2B5EF4-FFF2-40B4-BE49-F238E27FC236}">
                <a16:creationId xmlns:a16="http://schemas.microsoft.com/office/drawing/2014/main" id="{B7044496-157E-BBAE-861E-0CAA495953E0}"/>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A1FE3D0A-2017-F142-A0B8-5F92D6D6BF7E}" type="slidenum">
              <a:rPr lang="en-US" altLang="en-US" sz="1000" smtClean="0"/>
              <a:t>50</a:t>
            </a:fld>
            <a:endParaRPr lang="en-US" altLang="en-US" sz="1000"/>
          </a:p>
        </p:txBody>
      </p:sp>
      <p:sp>
        <p:nvSpPr>
          <p:cNvPr id="54278" name="Text Box 5">
            <a:extLst>
              <a:ext uri="{FF2B5EF4-FFF2-40B4-BE49-F238E27FC236}">
                <a16:creationId xmlns:a16="http://schemas.microsoft.com/office/drawing/2014/main" id="{D260E2EB-966D-AB92-0084-74003FEFE00E}"/>
              </a:ext>
            </a:extLst>
          </p:cNvPr>
          <p:cNvSpPr txBox="1">
            <a:spLocks noChangeArrowheads="1"/>
          </p:cNvSpPr>
          <p:nvPr/>
        </p:nvSpPr>
        <p:spPr bwMode="auto">
          <a:xfrm>
            <a:off x="762000" y="4038600"/>
            <a:ext cx="2743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Stromale Dystrophien</a:t>
            </a:r>
          </a:p>
          <a:p>
            <a:pPr eaLnBrk="1" hangingPunct="1">
              <a:spcBef>
                <a:spcPct val="0"/>
              </a:spcBef>
              <a:buClrTx/>
              <a:buSzTx/>
              <a:buFontTx/>
              <a:buNone/>
            </a:pPr>
            <a:r>
              <a:rPr lang="en-US" altLang="en-US" sz="1200">
                <a:solidFill>
                  <a:srgbClr val="0000FF"/>
                </a:solidFill>
              </a:rPr>
              <a:t>	1)</a:t>
            </a:r>
          </a:p>
          <a:p>
            <a:pPr eaLnBrk="1" hangingPunct="1">
              <a:spcBef>
                <a:spcPct val="0"/>
              </a:spcBef>
              <a:buClrTx/>
              <a:buSzTx/>
              <a:buFontTx/>
              <a:buNone/>
            </a:pPr>
            <a:r>
              <a:rPr lang="en-US" altLang="en-US" sz="1200">
                <a:solidFill>
                  <a:srgbClr val="0000FF"/>
                </a:solidFill>
              </a:rPr>
              <a:t>	2)</a:t>
            </a:r>
          </a:p>
          <a:p>
            <a:pPr eaLnBrk="1" hangingPunct="1">
              <a:spcBef>
                <a:spcPct val="0"/>
              </a:spcBef>
              <a:buClrTx/>
              <a:buSzTx/>
              <a:buFontTx/>
              <a:buNone/>
            </a:pPr>
            <a:r>
              <a:rPr lang="en-US" altLang="en-US" sz="1200">
                <a:solidFill>
                  <a:srgbClr val="0000FF"/>
                </a:solidFill>
              </a:rPr>
              <a:t>	3)</a:t>
            </a:r>
          </a:p>
          <a:p>
            <a:pPr eaLnBrk="1" hangingPunct="1">
              <a:spcBef>
                <a:spcPct val="0"/>
              </a:spcBef>
              <a:buClrTx/>
              <a:buSzTx/>
              <a:buFontTx/>
              <a:buNone/>
            </a:pPr>
            <a:r>
              <a:rPr lang="en-US" altLang="en-US" sz="1200">
                <a:solidFill>
                  <a:srgbClr val="0000FF"/>
                </a:solidFill>
              </a:rPr>
              <a:t>	4)</a:t>
            </a:r>
          </a:p>
          <a:p>
            <a:pPr eaLnBrk="1" hangingPunct="1">
              <a:spcBef>
                <a:spcPct val="0"/>
              </a:spcBef>
              <a:buClrTx/>
              <a:buSzTx/>
              <a:buFontTx/>
              <a:buNone/>
            </a:pPr>
            <a:r>
              <a:rPr lang="en-US" altLang="en-US" sz="1200">
                <a:solidFill>
                  <a:srgbClr val="0000FF"/>
                </a:solidFill>
              </a:rPr>
              <a:t>	5)</a:t>
            </a:r>
          </a:p>
          <a:p>
            <a:pPr eaLnBrk="1" hangingPunct="1">
              <a:spcBef>
                <a:spcPct val="0"/>
              </a:spcBef>
              <a:buClrTx/>
              <a:buSzTx/>
              <a:buFontTx/>
              <a:buNone/>
            </a:pPr>
            <a:r>
              <a:rPr lang="en-US" altLang="en-US" sz="1200">
                <a:solidFill>
                  <a:srgbClr val="0000FF"/>
                </a:solidFill>
              </a:rPr>
              <a:t>	6)</a:t>
            </a:r>
          </a:p>
        </p:txBody>
      </p:sp>
      <p:sp>
        <p:nvSpPr>
          <p:cNvPr id="54279" name="TextBox 2">
            <a:extLst>
              <a:ext uri="{FF2B5EF4-FFF2-40B4-BE49-F238E27FC236}">
                <a16:creationId xmlns:a16="http://schemas.microsoft.com/office/drawing/2014/main" id="{60A647E5-DE64-5357-B245-3B9F304B817A}"/>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54280" name="TextBox 1">
            <a:extLst>
              <a:ext uri="{FF2B5EF4-FFF2-40B4-BE49-F238E27FC236}">
                <a16:creationId xmlns:a16="http://schemas.microsoft.com/office/drawing/2014/main" id="{35A67140-3D59-30C1-A4EB-F4C5E4AA1BD8}"/>
              </a:ext>
            </a:extLst>
          </p:cNvPr>
          <p:cNvSpPr txBox="1">
            <a:spLocks noChangeArrowheads="1"/>
          </p:cNvSpPr>
          <p:nvPr/>
        </p:nvSpPr>
        <p:spPr bwMode="auto">
          <a:xfrm>
            <a:off x="5486400" y="3136900"/>
            <a:ext cx="2819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Wie viele Erkrankungen gibt es in jeder Kategorie? </a:t>
            </a:r>
          </a:p>
        </p:txBody>
      </p:sp>
      <p:sp>
        <p:nvSpPr>
          <p:cNvPr id="54281" name="TextBox 1">
            <a:extLst>
              <a:ext uri="{FF2B5EF4-FFF2-40B4-BE49-F238E27FC236}">
                <a16:creationId xmlns:a16="http://schemas.microsoft.com/office/drawing/2014/main" id="{54810581-38C5-0F2E-52D1-FA7C9813CD3E}"/>
              </a:ext>
            </a:extLst>
          </p:cNvPr>
          <p:cNvSpPr txBox="1">
            <a:spLocks noChangeArrowheads="1"/>
          </p:cNvSpPr>
          <p:nvPr/>
        </p:nvSpPr>
        <p:spPr bwMode="auto">
          <a:xfrm>
            <a:off x="1219200" y="1295400"/>
            <a:ext cx="371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t>?</a:t>
            </a:r>
          </a:p>
        </p:txBody>
      </p:sp>
      <p:sp>
        <p:nvSpPr>
          <p:cNvPr id="54282" name="TextBox 10">
            <a:extLst>
              <a:ext uri="{FF2B5EF4-FFF2-40B4-BE49-F238E27FC236}">
                <a16:creationId xmlns:a16="http://schemas.microsoft.com/office/drawing/2014/main" id="{F7A3F8FF-15F7-111A-0396-1B4E254206A8}"/>
              </a:ext>
            </a:extLst>
          </p:cNvPr>
          <p:cNvSpPr txBox="1">
            <a:spLocks noChangeArrowheads="1"/>
          </p:cNvSpPr>
          <p:nvPr/>
        </p:nvSpPr>
        <p:spPr bwMode="auto">
          <a:xfrm>
            <a:off x="1219200" y="2998788"/>
            <a:ext cx="371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t>?</a:t>
            </a:r>
          </a:p>
        </p:txBody>
      </p:sp>
      <p:sp>
        <p:nvSpPr>
          <p:cNvPr id="54283" name="TextBox 11">
            <a:extLst>
              <a:ext uri="{FF2B5EF4-FFF2-40B4-BE49-F238E27FC236}">
                <a16:creationId xmlns:a16="http://schemas.microsoft.com/office/drawing/2014/main" id="{AAE45848-F352-1A6E-3AD8-3CEB331F508D}"/>
              </a:ext>
            </a:extLst>
          </p:cNvPr>
          <p:cNvSpPr txBox="1">
            <a:spLocks noChangeArrowheads="1"/>
          </p:cNvSpPr>
          <p:nvPr/>
        </p:nvSpPr>
        <p:spPr bwMode="auto">
          <a:xfrm>
            <a:off x="1219200" y="4719638"/>
            <a:ext cx="371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t>?</a:t>
            </a:r>
          </a:p>
        </p:txBody>
      </p:sp>
      <p:sp>
        <p:nvSpPr>
          <p:cNvPr id="54284" name="TextBox 12">
            <a:extLst>
              <a:ext uri="{FF2B5EF4-FFF2-40B4-BE49-F238E27FC236}">
                <a16:creationId xmlns:a16="http://schemas.microsoft.com/office/drawing/2014/main" id="{47A823C5-70EA-0178-CB86-3EC048AA4105}"/>
              </a:ext>
            </a:extLst>
          </p:cNvPr>
          <p:cNvSpPr txBox="1">
            <a:spLocks noChangeArrowheads="1"/>
          </p:cNvSpPr>
          <p:nvPr/>
        </p:nvSpPr>
        <p:spPr bwMode="auto">
          <a:xfrm>
            <a:off x="1257300" y="6096000"/>
            <a:ext cx="3730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4">
            <a:extLst>
              <a:ext uri="{FF2B5EF4-FFF2-40B4-BE49-F238E27FC236}">
                <a16:creationId xmlns:a16="http://schemas.microsoft.com/office/drawing/2014/main" id="{5663F0D6-8DA8-2D58-A0CD-2B90C10F1761}"/>
              </a:ext>
            </a:extLst>
          </p:cNvPr>
          <p:cNvSpPr txBox="1">
            <a:spLocks noChangeArrowheads="1"/>
          </p:cNvSpPr>
          <p:nvPr/>
        </p:nvSpPr>
        <p:spPr bwMode="auto">
          <a:xfrm>
            <a:off x="762000" y="2322513"/>
            <a:ext cx="3427413"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 </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 </a:t>
            </a:r>
          </a:p>
          <a:p>
            <a:pPr eaLnBrk="1" hangingPunct="1">
              <a:spcBef>
                <a:spcPct val="0"/>
              </a:spcBef>
              <a:buClrTx/>
              <a:buSzTx/>
              <a:buFontTx/>
              <a:buNone/>
              <a:defRPr/>
            </a:pPr>
            <a:r>
              <a:rPr lang="en-US" altLang="en-US" sz="1200" dirty="0">
                <a:solidFill>
                  <a:schemeClr val="bg1">
                    <a:lumMod val="75000"/>
                  </a:schemeClr>
                </a:solidFill>
              </a:rPr>
              <a:t>	6)</a:t>
            </a:r>
          </a:p>
        </p:txBody>
      </p:sp>
      <p:sp>
        <p:nvSpPr>
          <p:cNvPr id="37892" name="Text Box 7">
            <a:extLst>
              <a:ext uri="{FF2B5EF4-FFF2-40B4-BE49-F238E27FC236}">
                <a16:creationId xmlns:a16="http://schemas.microsoft.com/office/drawing/2014/main" id="{644F779A-3CF2-B53E-9CF7-3AB8CE6D2421}"/>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55300" name="Slide Number Placeholder 1">
            <a:extLst>
              <a:ext uri="{FF2B5EF4-FFF2-40B4-BE49-F238E27FC236}">
                <a16:creationId xmlns:a16="http://schemas.microsoft.com/office/drawing/2014/main" id="{B702DD02-97BD-6ADE-B11C-8FD6C978F168}"/>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E3ECA675-B551-E447-B03B-E1E416162B3D}" type="slidenum">
              <a:rPr lang="en-US" altLang="en-US" sz="1000" smtClean="0"/>
              <a:t>51</a:t>
            </a:fld>
            <a:endParaRPr lang="en-US" altLang="en-US" sz="1000"/>
          </a:p>
        </p:txBody>
      </p:sp>
      <p:sp>
        <p:nvSpPr>
          <p:cNvPr id="37894" name="Text Box 5">
            <a:extLst>
              <a:ext uri="{FF2B5EF4-FFF2-40B4-BE49-F238E27FC236}">
                <a16:creationId xmlns:a16="http://schemas.microsoft.com/office/drawing/2014/main" id="{E07C90D6-4EFB-4F11-9CD1-934A84A1F404}"/>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55302" name="TextBox 2">
            <a:extLst>
              <a:ext uri="{FF2B5EF4-FFF2-40B4-BE49-F238E27FC236}">
                <a16:creationId xmlns:a16="http://schemas.microsoft.com/office/drawing/2014/main" id="{96E5197E-E208-7B84-3B4E-D1A73B7649A0}"/>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15" name="Text Box 2">
            <a:extLst>
              <a:ext uri="{FF2B5EF4-FFF2-40B4-BE49-F238E27FC236}">
                <a16:creationId xmlns:a16="http://schemas.microsoft.com/office/drawing/2014/main" id="{93493F33-EA41-918E-0B53-BA90AC37F461}"/>
              </a:ext>
            </a:extLst>
          </p:cNvPr>
          <p:cNvSpPr txBox="1">
            <a:spLocks noChangeArrowheads="1"/>
          </p:cNvSpPr>
          <p:nvPr/>
        </p:nvSpPr>
        <p:spPr bwMode="auto">
          <a:xfrm>
            <a:off x="746125" y="609600"/>
            <a:ext cx="3592513"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b="1" i="1" dirty="0">
                <a:solidFill>
                  <a:srgbClr val="0000FF"/>
                </a:solidFill>
              </a:rPr>
              <a:t>?</a:t>
            </a:r>
          </a:p>
          <a:p>
            <a:pPr eaLnBrk="1" hangingPunct="1">
              <a:spcBef>
                <a:spcPct val="0"/>
              </a:spcBef>
              <a:buClrTx/>
              <a:buSzTx/>
              <a:buFont typeface="Wingdings" panose="05000000000000000000" pitchFamily="2" charset="2"/>
              <a:buNone/>
              <a:defRPr/>
            </a:pPr>
            <a:r>
              <a:rPr lang="en-US" altLang="en-US" sz="1200" dirty="0"/>
              <a:t>	2) </a:t>
            </a:r>
            <a:r>
              <a:rPr lang="en-US" altLang="en-US" sz="1200" b="1" i="1" dirty="0">
                <a:solidFill>
                  <a:srgbClr val="0000FF"/>
                </a:solidFill>
              </a:rPr>
              <a:t>?</a:t>
            </a:r>
          </a:p>
          <a:p>
            <a:pPr eaLnBrk="1" hangingPunct="1">
              <a:spcBef>
                <a:spcPct val="0"/>
              </a:spcBef>
              <a:buClrTx/>
              <a:buSzTx/>
              <a:buFontTx/>
              <a:buNone/>
              <a:defRPr/>
            </a:pPr>
            <a:r>
              <a:rPr lang="en-US" altLang="en-US" sz="1200" dirty="0"/>
              <a:t>	3) </a:t>
            </a:r>
            <a:r>
              <a:rPr lang="en-US" altLang="en-US" sz="1200" b="1" i="1" dirty="0">
                <a:solidFill>
                  <a:srgbClr val="0000FF"/>
                </a:solidFill>
              </a:rPr>
              <a:t>?</a:t>
            </a:r>
          </a:p>
          <a:p>
            <a:pPr eaLnBrk="1" hangingPunct="1">
              <a:spcBef>
                <a:spcPct val="0"/>
              </a:spcBef>
              <a:buClrTx/>
              <a:buSzTx/>
              <a:buFontTx/>
              <a:buNone/>
              <a:defRPr/>
            </a:pPr>
            <a:r>
              <a:rPr lang="en-US" altLang="en-US" sz="1200" dirty="0"/>
              <a:t>	4) </a:t>
            </a:r>
            <a:r>
              <a:rPr lang="en-US" altLang="en-US" sz="1200" b="1" i="1" dirty="0">
                <a:solidFill>
                  <a:srgbClr val="0000FF"/>
                </a:solidFill>
              </a:rPr>
              <a:t>?</a:t>
            </a:r>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5) </a:t>
            </a:r>
            <a:endParaRPr lang="en-US" altLang="en-US" sz="1400" b="1" i="1"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6) </a:t>
            </a:r>
            <a:endParaRPr lang="en-US" altLang="en-US" sz="1400" b="1" i="1" dirty="0">
              <a:solidFill>
                <a:schemeClr val="bg1">
                  <a:lumMod val="75000"/>
                </a:schemeClr>
              </a:solidFill>
            </a:endParaRPr>
          </a:p>
        </p:txBody>
      </p:sp>
      <p:sp>
        <p:nvSpPr>
          <p:cNvPr id="55304" name="TextBox 7">
            <a:extLst>
              <a:ext uri="{FF2B5EF4-FFF2-40B4-BE49-F238E27FC236}">
                <a16:creationId xmlns:a16="http://schemas.microsoft.com/office/drawing/2014/main" id="{32385EE7-B426-A80B-F954-17A3F5D3E349}"/>
              </a:ext>
            </a:extLst>
          </p:cNvPr>
          <p:cNvSpPr txBox="1">
            <a:spLocks noChangeArrowheads="1"/>
          </p:cNvSpPr>
          <p:nvPr/>
        </p:nvSpPr>
        <p:spPr bwMode="auto">
          <a:xfrm>
            <a:off x="5562600" y="993775"/>
            <a:ext cx="23622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Welche vier epithelialen/subepithelialen Hornhautdystrophien müssen gelernt werden?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4">
            <a:extLst>
              <a:ext uri="{FF2B5EF4-FFF2-40B4-BE49-F238E27FC236}">
                <a16:creationId xmlns:a16="http://schemas.microsoft.com/office/drawing/2014/main" id="{F939E6A1-C255-F4CB-8E32-2FE5C93DFD65}"/>
              </a:ext>
            </a:extLst>
          </p:cNvPr>
          <p:cNvSpPr txBox="1">
            <a:spLocks noChangeArrowheads="1"/>
          </p:cNvSpPr>
          <p:nvPr/>
        </p:nvSpPr>
        <p:spPr bwMode="auto">
          <a:xfrm>
            <a:off x="762000" y="2322513"/>
            <a:ext cx="3427413"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 </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 </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 </a:t>
            </a:r>
          </a:p>
          <a:p>
            <a:pPr eaLnBrk="1" hangingPunct="1">
              <a:spcBef>
                <a:spcPct val="0"/>
              </a:spcBef>
              <a:buClrTx/>
              <a:buSzTx/>
              <a:buFontTx/>
              <a:buNone/>
              <a:defRPr/>
            </a:pPr>
            <a:r>
              <a:rPr lang="en-US" altLang="en-US" sz="1200" dirty="0">
                <a:solidFill>
                  <a:schemeClr val="bg1">
                    <a:lumMod val="75000"/>
                  </a:schemeClr>
                </a:solidFill>
              </a:rPr>
              <a:t>	6)</a:t>
            </a:r>
          </a:p>
        </p:txBody>
      </p:sp>
      <p:sp>
        <p:nvSpPr>
          <p:cNvPr id="37892" name="Text Box 7">
            <a:extLst>
              <a:ext uri="{FF2B5EF4-FFF2-40B4-BE49-F238E27FC236}">
                <a16:creationId xmlns:a16="http://schemas.microsoft.com/office/drawing/2014/main" id="{6E60CB72-8145-09F4-645B-1FF68FD1B6B2}"/>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56324" name="Slide Number Placeholder 1">
            <a:extLst>
              <a:ext uri="{FF2B5EF4-FFF2-40B4-BE49-F238E27FC236}">
                <a16:creationId xmlns:a16="http://schemas.microsoft.com/office/drawing/2014/main" id="{63C38CB2-48D9-37B8-0D7C-91B99394C21E}"/>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DBF52863-6567-4C4C-9D37-3D31D3D4F5D9}" type="slidenum">
              <a:rPr lang="en-US" altLang="en-US" sz="1000" smtClean="0"/>
              <a:t>52</a:t>
            </a:fld>
            <a:endParaRPr lang="en-US" altLang="en-US" sz="1000"/>
          </a:p>
        </p:txBody>
      </p:sp>
      <p:sp>
        <p:nvSpPr>
          <p:cNvPr id="37894" name="Text Box 5">
            <a:extLst>
              <a:ext uri="{FF2B5EF4-FFF2-40B4-BE49-F238E27FC236}">
                <a16:creationId xmlns:a16="http://schemas.microsoft.com/office/drawing/2014/main" id="{F096FAE4-000E-4A88-A71A-80427FC6E6E2}"/>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56326" name="TextBox 2">
            <a:extLst>
              <a:ext uri="{FF2B5EF4-FFF2-40B4-BE49-F238E27FC236}">
                <a16:creationId xmlns:a16="http://schemas.microsoft.com/office/drawing/2014/main" id="{BDB6B46E-25E9-BBAF-DB80-0BF0FCED0551}"/>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56327" name="TextBox 7">
            <a:extLst>
              <a:ext uri="{FF2B5EF4-FFF2-40B4-BE49-F238E27FC236}">
                <a16:creationId xmlns:a16="http://schemas.microsoft.com/office/drawing/2014/main" id="{8AC5ED4F-11C2-8538-1F09-FAE86D3C900D}"/>
              </a:ext>
            </a:extLst>
          </p:cNvPr>
          <p:cNvSpPr txBox="1">
            <a:spLocks noChangeArrowheads="1"/>
          </p:cNvSpPr>
          <p:nvPr/>
        </p:nvSpPr>
        <p:spPr bwMode="auto">
          <a:xfrm>
            <a:off x="5638800" y="993775"/>
            <a:ext cx="23622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err="1"/>
              <a:t>Welche</a:t>
            </a:r>
            <a:r>
              <a:rPr lang="en-US" altLang="en-US" sz="1200" i="1" dirty="0"/>
              <a:t> </a:t>
            </a:r>
            <a:r>
              <a:rPr lang="en-US" altLang="en-US" sz="1200" i="1" dirty="0" err="1"/>
              <a:t>vier</a:t>
            </a:r>
            <a:r>
              <a:rPr lang="en-US" altLang="en-US" sz="1200" i="1" dirty="0"/>
              <a:t> </a:t>
            </a:r>
            <a:r>
              <a:rPr lang="en-US" altLang="en-US" sz="1200" i="1" dirty="0" err="1"/>
              <a:t>epithelialen</a:t>
            </a:r>
            <a:r>
              <a:rPr lang="en-US" altLang="en-US" sz="1200" i="1" dirty="0"/>
              <a:t>/</a:t>
            </a:r>
            <a:r>
              <a:rPr lang="en-US" altLang="en-US" sz="1200" i="1" dirty="0" err="1"/>
              <a:t>subepithelialen</a:t>
            </a:r>
            <a:r>
              <a:rPr lang="en-US" altLang="en-US" sz="1200" i="1" dirty="0"/>
              <a:t> </a:t>
            </a:r>
            <a:r>
              <a:rPr lang="en-US" altLang="en-US" sz="1200" i="1" dirty="0" err="1"/>
              <a:t>Hornhautdystrophien</a:t>
            </a:r>
            <a:r>
              <a:rPr lang="en-US" altLang="en-US" sz="1200" i="1" dirty="0"/>
              <a:t> </a:t>
            </a:r>
            <a:r>
              <a:rPr lang="en-US" altLang="en-US" sz="1200" i="1" dirty="0" err="1"/>
              <a:t>müssen</a:t>
            </a:r>
            <a:r>
              <a:rPr lang="en-US" altLang="en-US" sz="1200" i="1" dirty="0"/>
              <a:t> </a:t>
            </a:r>
            <a:r>
              <a:rPr lang="en-US" altLang="en-US" sz="1200" i="1" dirty="0" err="1"/>
              <a:t>gelernt</a:t>
            </a:r>
            <a:r>
              <a:rPr lang="en-US" altLang="en-US" sz="1200" i="1" dirty="0"/>
              <a:t> </a:t>
            </a:r>
            <a:r>
              <a:rPr lang="en-US" altLang="en-US" sz="1200" i="1" dirty="0" err="1"/>
              <a:t>werden</a:t>
            </a:r>
            <a:r>
              <a:rPr lang="en-US" altLang="en-US" sz="1200" i="1" dirty="0"/>
              <a:t>? </a:t>
            </a:r>
          </a:p>
        </p:txBody>
      </p:sp>
      <p:sp>
        <p:nvSpPr>
          <p:cNvPr id="9" name="Text Box 2">
            <a:extLst>
              <a:ext uri="{FF2B5EF4-FFF2-40B4-BE49-F238E27FC236}">
                <a16:creationId xmlns:a16="http://schemas.microsoft.com/office/drawing/2014/main" id="{E4AC4C33-6D44-2ACE-E73C-7071F6FA3F8B}"/>
              </a:ext>
            </a:extLst>
          </p:cNvPr>
          <p:cNvSpPr txBox="1">
            <a:spLocks noChangeArrowheads="1"/>
          </p:cNvSpPr>
          <p:nvPr/>
        </p:nvSpPr>
        <p:spPr bwMode="auto">
          <a:xfrm>
            <a:off x="746125" y="609600"/>
            <a:ext cx="4892675"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Box 11">
            <a:extLst>
              <a:ext uri="{FF2B5EF4-FFF2-40B4-BE49-F238E27FC236}">
                <a16:creationId xmlns:a16="http://schemas.microsoft.com/office/drawing/2014/main" id="{4C539FA0-097F-EE34-1D34-0DB993A448A0}"/>
              </a:ext>
            </a:extLst>
          </p:cNvPr>
          <p:cNvSpPr txBox="1">
            <a:spLocks noChangeArrowheads="1"/>
          </p:cNvSpPr>
          <p:nvPr/>
        </p:nvSpPr>
        <p:spPr bwMode="auto">
          <a:xfrm>
            <a:off x="3962400" y="2286000"/>
            <a:ext cx="3875088"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pPr>
            <a:r>
              <a:rPr lang="en-US" altLang="en-US" sz="1200">
                <a:latin typeface="Segoe Script" panose="020B0804020000000003" pitchFamily="34" charset="0"/>
              </a:rPr>
              <a:t>auch bekannt als … Keratoepithelin-Dystrophien</a:t>
            </a:r>
            <a:endParaRPr lang="en-US" altLang="en-US" sz="1400">
              <a:solidFill>
                <a:srgbClr val="0000FF"/>
              </a:solidFill>
              <a:latin typeface="Segoe Script" panose="020B0804020000000003" pitchFamily="34" charset="0"/>
            </a:endParaRPr>
          </a:p>
        </p:txBody>
      </p:sp>
      <p:sp>
        <p:nvSpPr>
          <p:cNvPr id="37891" name="Text Box 4">
            <a:extLst>
              <a:ext uri="{FF2B5EF4-FFF2-40B4-BE49-F238E27FC236}">
                <a16:creationId xmlns:a16="http://schemas.microsoft.com/office/drawing/2014/main" id="{4140F18D-379C-8B3F-3809-61F776FE5CB7}"/>
              </a:ext>
            </a:extLst>
          </p:cNvPr>
          <p:cNvSpPr txBox="1">
            <a:spLocks noChangeArrowheads="1"/>
          </p:cNvSpPr>
          <p:nvPr/>
        </p:nvSpPr>
        <p:spPr bwMode="auto">
          <a:xfrm>
            <a:off x="762000" y="2322513"/>
            <a:ext cx="3427413"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 </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 </a:t>
            </a:r>
          </a:p>
          <a:p>
            <a:pPr eaLnBrk="1" hangingPunct="1">
              <a:spcBef>
                <a:spcPct val="0"/>
              </a:spcBef>
              <a:buClrTx/>
              <a:buSzTx/>
              <a:buFontTx/>
              <a:buNone/>
              <a:defRPr/>
            </a:pPr>
            <a:r>
              <a:rPr lang="en-US" altLang="en-US" sz="1200" dirty="0">
                <a:solidFill>
                  <a:schemeClr val="bg1">
                    <a:lumMod val="75000"/>
                  </a:schemeClr>
                </a:solidFill>
              </a:rPr>
              <a:t>	6)</a:t>
            </a:r>
          </a:p>
        </p:txBody>
      </p:sp>
      <p:sp>
        <p:nvSpPr>
          <p:cNvPr id="37892" name="Text Box 7">
            <a:extLst>
              <a:ext uri="{FF2B5EF4-FFF2-40B4-BE49-F238E27FC236}">
                <a16:creationId xmlns:a16="http://schemas.microsoft.com/office/drawing/2014/main" id="{BD3B8B3D-283C-023F-03AA-B301DEFB4983}"/>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57349" name="Slide Number Placeholder 1">
            <a:extLst>
              <a:ext uri="{FF2B5EF4-FFF2-40B4-BE49-F238E27FC236}">
                <a16:creationId xmlns:a16="http://schemas.microsoft.com/office/drawing/2014/main" id="{A4C27485-6BEF-4481-B804-8601AB533C06}"/>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789E4098-0980-C040-BB80-867EF3659D26}" type="slidenum">
              <a:rPr lang="en-US" altLang="en-US" sz="1000" smtClean="0"/>
              <a:t>53</a:t>
            </a:fld>
            <a:endParaRPr lang="en-US" altLang="en-US" sz="1000"/>
          </a:p>
        </p:txBody>
      </p:sp>
      <p:sp>
        <p:nvSpPr>
          <p:cNvPr id="37894" name="Text Box 5">
            <a:extLst>
              <a:ext uri="{FF2B5EF4-FFF2-40B4-BE49-F238E27FC236}">
                <a16:creationId xmlns:a16="http://schemas.microsoft.com/office/drawing/2014/main" id="{C1F71602-AB87-9BA6-B867-F96D16A69311}"/>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57351" name="TextBox 2">
            <a:extLst>
              <a:ext uri="{FF2B5EF4-FFF2-40B4-BE49-F238E27FC236}">
                <a16:creationId xmlns:a16="http://schemas.microsoft.com/office/drawing/2014/main" id="{598DD062-9093-894A-193A-F8F0C2FF5C63}"/>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50F55067-2EFB-2935-B6DF-805ED224BBB8}"/>
              </a:ext>
            </a:extLst>
          </p:cNvPr>
          <p:cNvSpPr txBox="1">
            <a:spLocks noChangeArrowheads="1"/>
          </p:cNvSpPr>
          <p:nvPr/>
        </p:nvSpPr>
        <p:spPr bwMode="auto">
          <a:xfrm>
            <a:off x="746125" y="609600"/>
            <a:ext cx="5046663"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57353" name="TextBox 7">
            <a:extLst>
              <a:ext uri="{FF2B5EF4-FFF2-40B4-BE49-F238E27FC236}">
                <a16:creationId xmlns:a16="http://schemas.microsoft.com/office/drawing/2014/main" id="{1FD13124-1757-1CD8-07A2-2E89C38391EA}"/>
              </a:ext>
            </a:extLst>
          </p:cNvPr>
          <p:cNvSpPr txBox="1">
            <a:spLocks noChangeArrowheads="1"/>
          </p:cNvSpPr>
          <p:nvPr/>
        </p:nvSpPr>
        <p:spPr bwMode="auto">
          <a:xfrm>
            <a:off x="2590800" y="2971800"/>
            <a:ext cx="62960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Die epithelial-stromalen </a:t>
            </a:r>
            <a:r>
              <a:rPr lang="en-US" altLang="en-US" sz="1200"/>
              <a:t>TGFBI</a:t>
            </a:r>
            <a:r>
              <a:rPr lang="en-US" altLang="en-US" sz="1200" i="1"/>
              <a:t>-Dystrophien sind auch bekannt als die…</a:t>
            </a:r>
            <a:endParaRPr lang="en-US" altLang="en-US" sz="1600">
              <a:solidFill>
                <a:srgbClr val="0000FF"/>
              </a:solidFill>
            </a:endParaRPr>
          </a:p>
        </p:txBody>
      </p:sp>
      <p:sp>
        <p:nvSpPr>
          <p:cNvPr id="3" name="Rectangle 2">
            <a:extLst>
              <a:ext uri="{FF2B5EF4-FFF2-40B4-BE49-F238E27FC236}">
                <a16:creationId xmlns:a16="http://schemas.microsoft.com/office/drawing/2014/main" id="{C0836BF9-101B-D6F6-9557-C12A0B74C5E0}"/>
              </a:ext>
            </a:extLst>
          </p:cNvPr>
          <p:cNvSpPr/>
          <p:nvPr/>
        </p:nvSpPr>
        <p:spPr>
          <a:xfrm>
            <a:off x="5638800" y="2225638"/>
            <a:ext cx="1524000" cy="3079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4">
            <a:extLst>
              <a:ext uri="{FF2B5EF4-FFF2-40B4-BE49-F238E27FC236}">
                <a16:creationId xmlns:a16="http://schemas.microsoft.com/office/drawing/2014/main" id="{7AC5DF66-4ED8-44AA-BCD5-291699BA4619}"/>
              </a:ext>
            </a:extLst>
          </p:cNvPr>
          <p:cNvSpPr txBox="1">
            <a:spLocks noChangeArrowheads="1"/>
          </p:cNvSpPr>
          <p:nvPr/>
        </p:nvSpPr>
        <p:spPr bwMode="auto">
          <a:xfrm>
            <a:off x="762000" y="2322513"/>
            <a:ext cx="3427413"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 </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 </a:t>
            </a:r>
          </a:p>
          <a:p>
            <a:pPr eaLnBrk="1" hangingPunct="1">
              <a:spcBef>
                <a:spcPct val="0"/>
              </a:spcBef>
              <a:buClrTx/>
              <a:buSzTx/>
              <a:buFontTx/>
              <a:buNone/>
              <a:defRPr/>
            </a:pPr>
            <a:r>
              <a:rPr lang="en-US" altLang="en-US" sz="1200" dirty="0">
                <a:solidFill>
                  <a:schemeClr val="bg1">
                    <a:lumMod val="75000"/>
                  </a:schemeClr>
                </a:solidFill>
              </a:rPr>
              <a:t>	6)</a:t>
            </a:r>
          </a:p>
        </p:txBody>
      </p:sp>
      <p:sp>
        <p:nvSpPr>
          <p:cNvPr id="37892" name="Text Box 7">
            <a:extLst>
              <a:ext uri="{FF2B5EF4-FFF2-40B4-BE49-F238E27FC236}">
                <a16:creationId xmlns:a16="http://schemas.microsoft.com/office/drawing/2014/main" id="{503448CC-13FF-046C-DEF5-2550177417CA}"/>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58372" name="Slide Number Placeholder 1">
            <a:extLst>
              <a:ext uri="{FF2B5EF4-FFF2-40B4-BE49-F238E27FC236}">
                <a16:creationId xmlns:a16="http://schemas.microsoft.com/office/drawing/2014/main" id="{38269474-B154-EF4F-6C67-79EBF3BB4B8D}"/>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21BFF943-C17F-5948-A238-DAE1B80D19BA}" type="slidenum">
              <a:rPr lang="en-US" altLang="en-US" sz="1000" smtClean="0"/>
              <a:t>54</a:t>
            </a:fld>
            <a:endParaRPr lang="en-US" altLang="en-US" sz="1000"/>
          </a:p>
        </p:txBody>
      </p:sp>
      <p:sp>
        <p:nvSpPr>
          <p:cNvPr id="37894" name="Text Box 5">
            <a:extLst>
              <a:ext uri="{FF2B5EF4-FFF2-40B4-BE49-F238E27FC236}">
                <a16:creationId xmlns:a16="http://schemas.microsoft.com/office/drawing/2014/main" id="{240EDDCD-559E-26F1-7C79-8918A104041A}"/>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58374" name="TextBox 2">
            <a:extLst>
              <a:ext uri="{FF2B5EF4-FFF2-40B4-BE49-F238E27FC236}">
                <a16:creationId xmlns:a16="http://schemas.microsoft.com/office/drawing/2014/main" id="{7CCF8835-55D0-B0EE-D648-79D4C423E04A}"/>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1C5F75AF-BFD4-D5E8-A385-B0D3793F3FF0}"/>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58376" name="TextBox 7">
            <a:extLst>
              <a:ext uri="{FF2B5EF4-FFF2-40B4-BE49-F238E27FC236}">
                <a16:creationId xmlns:a16="http://schemas.microsoft.com/office/drawing/2014/main" id="{ACBE1BD8-DF08-7584-FC2E-C1A8C1749320}"/>
              </a:ext>
            </a:extLst>
          </p:cNvPr>
          <p:cNvSpPr txBox="1">
            <a:spLocks noChangeArrowheads="1"/>
          </p:cNvSpPr>
          <p:nvPr/>
        </p:nvSpPr>
        <p:spPr bwMode="auto">
          <a:xfrm>
            <a:off x="2590800" y="2971800"/>
            <a:ext cx="62960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Die epithelial-stromalen </a:t>
            </a:r>
            <a:r>
              <a:rPr lang="en-US" altLang="en-US" sz="1200"/>
              <a:t>TGFBI</a:t>
            </a:r>
            <a:r>
              <a:rPr lang="en-US" altLang="en-US" sz="1200" i="1"/>
              <a:t>-Dystrophien sind auch bekannt als … </a:t>
            </a:r>
            <a:r>
              <a:rPr lang="en-US" altLang="en-US" sz="1200"/>
              <a:t>Keratoepithelin</a:t>
            </a:r>
            <a:r>
              <a:rPr lang="en-US" altLang="en-US" sz="1200" i="1"/>
              <a:t>-Dystrophien</a:t>
            </a:r>
            <a:r>
              <a:rPr lang="en-US" altLang="en-US" sz="1200"/>
              <a:t>, </a:t>
            </a:r>
            <a:r>
              <a:rPr lang="en-US" altLang="en-US" sz="1200" i="1"/>
              <a:t>benannt nach dem (defekten) Protein, das vom </a:t>
            </a:r>
            <a:r>
              <a:rPr lang="en-US" altLang="en-US" sz="1200"/>
              <a:t>TGFBI</a:t>
            </a:r>
            <a:r>
              <a:rPr lang="en-US" altLang="en-US" sz="1200" i="1"/>
              <a:t>-Gen kodiert wird. </a:t>
            </a:r>
            <a:endParaRPr lang="en-US" altLang="en-US" sz="1600" i="1">
              <a:solidFill>
                <a:srgbClr val="0000FF"/>
              </a:solidFill>
            </a:endParaRPr>
          </a:p>
        </p:txBody>
      </p:sp>
      <p:sp>
        <p:nvSpPr>
          <p:cNvPr id="58377" name="TextBox 10">
            <a:extLst>
              <a:ext uri="{FF2B5EF4-FFF2-40B4-BE49-F238E27FC236}">
                <a16:creationId xmlns:a16="http://schemas.microsoft.com/office/drawing/2014/main" id="{008CBFCF-078D-5D19-0CC3-5427383AEDEF}"/>
              </a:ext>
            </a:extLst>
          </p:cNvPr>
          <p:cNvSpPr txBox="1">
            <a:spLocks noChangeArrowheads="1"/>
          </p:cNvSpPr>
          <p:nvPr/>
        </p:nvSpPr>
        <p:spPr bwMode="auto">
          <a:xfrm>
            <a:off x="3962400" y="2286000"/>
            <a:ext cx="3875088" cy="280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pPr>
            <a:r>
              <a:rPr lang="en-US" altLang="en-US" sz="1200">
                <a:latin typeface="Segoe Script" panose="020B0804020000000003" pitchFamily="34" charset="0"/>
              </a:rPr>
              <a:t>auch bekannt als … Keratoepithelin-Dystrophien</a:t>
            </a:r>
            <a:endParaRPr lang="en-US" altLang="en-US" sz="1400">
              <a:solidFill>
                <a:srgbClr val="0000FF"/>
              </a:solidFill>
              <a:latin typeface="Segoe Script" panose="020B0804020000000003"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4">
            <a:extLst>
              <a:ext uri="{FF2B5EF4-FFF2-40B4-BE49-F238E27FC236}">
                <a16:creationId xmlns:a16="http://schemas.microsoft.com/office/drawing/2014/main" id="{999D9673-2948-EC4B-3E85-3B41E29DB6B2}"/>
              </a:ext>
            </a:extLst>
          </p:cNvPr>
          <p:cNvSpPr txBox="1">
            <a:spLocks noChangeArrowheads="1"/>
          </p:cNvSpPr>
          <p:nvPr/>
        </p:nvSpPr>
        <p:spPr bwMode="auto">
          <a:xfrm>
            <a:off x="762000" y="2322513"/>
            <a:ext cx="3427413"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 </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 </a:t>
            </a:r>
          </a:p>
          <a:p>
            <a:pPr eaLnBrk="1" hangingPunct="1">
              <a:spcBef>
                <a:spcPct val="0"/>
              </a:spcBef>
              <a:buClrTx/>
              <a:buSzTx/>
              <a:buFontTx/>
              <a:buNone/>
              <a:defRPr/>
            </a:pPr>
            <a:r>
              <a:rPr lang="en-US" altLang="en-US" sz="1200" dirty="0">
                <a:solidFill>
                  <a:schemeClr val="bg1">
                    <a:lumMod val="75000"/>
                  </a:schemeClr>
                </a:solidFill>
              </a:rPr>
              <a:t>	6)</a:t>
            </a:r>
          </a:p>
        </p:txBody>
      </p:sp>
      <p:sp>
        <p:nvSpPr>
          <p:cNvPr id="37892" name="Text Box 7">
            <a:extLst>
              <a:ext uri="{FF2B5EF4-FFF2-40B4-BE49-F238E27FC236}">
                <a16:creationId xmlns:a16="http://schemas.microsoft.com/office/drawing/2014/main" id="{7DC3441E-8F53-D6D0-81A8-0F65ACA4DF9F}"/>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59396" name="Slide Number Placeholder 1">
            <a:extLst>
              <a:ext uri="{FF2B5EF4-FFF2-40B4-BE49-F238E27FC236}">
                <a16:creationId xmlns:a16="http://schemas.microsoft.com/office/drawing/2014/main" id="{7D7C2A88-20BA-AD88-774D-0829A4743BF1}"/>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7FE91699-C99D-7F4D-8488-3F3A82250C2B}" type="slidenum">
              <a:rPr lang="en-US" altLang="en-US" sz="1000" smtClean="0"/>
              <a:t>55</a:t>
            </a:fld>
            <a:endParaRPr lang="en-US" altLang="en-US" sz="1000"/>
          </a:p>
        </p:txBody>
      </p:sp>
      <p:sp>
        <p:nvSpPr>
          <p:cNvPr id="37894" name="Text Box 5">
            <a:extLst>
              <a:ext uri="{FF2B5EF4-FFF2-40B4-BE49-F238E27FC236}">
                <a16:creationId xmlns:a16="http://schemas.microsoft.com/office/drawing/2014/main" id="{3A1720F3-6957-6EC5-BE07-BEF97A2315E1}"/>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59398" name="TextBox 2">
            <a:extLst>
              <a:ext uri="{FF2B5EF4-FFF2-40B4-BE49-F238E27FC236}">
                <a16:creationId xmlns:a16="http://schemas.microsoft.com/office/drawing/2014/main" id="{3F76BCB3-7BA9-DA07-F229-560ED8806239}"/>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E1E5796A-AF9A-62E4-C1E1-261974DFDA53}"/>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59400" name="TextBox 7">
            <a:extLst>
              <a:ext uri="{FF2B5EF4-FFF2-40B4-BE49-F238E27FC236}">
                <a16:creationId xmlns:a16="http://schemas.microsoft.com/office/drawing/2014/main" id="{DCAB8443-BF23-146D-7EC0-35CD3F7751A9}"/>
              </a:ext>
            </a:extLst>
          </p:cNvPr>
          <p:cNvSpPr txBox="1">
            <a:spLocks noChangeArrowheads="1"/>
          </p:cNvSpPr>
          <p:nvPr/>
        </p:nvSpPr>
        <p:spPr bwMode="auto">
          <a:xfrm>
            <a:off x="2590800" y="2971800"/>
            <a:ext cx="62960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Die epithelial-stromalen </a:t>
            </a:r>
            <a:r>
              <a:rPr lang="en-US" altLang="en-US" sz="1200"/>
              <a:t>TGFBI</a:t>
            </a:r>
            <a:r>
              <a:rPr lang="en-US" altLang="en-US" sz="1200" i="1"/>
              <a:t>-Dystrophien sind auch bekannt als … </a:t>
            </a:r>
            <a:r>
              <a:rPr lang="en-US" altLang="en-US" sz="1200"/>
              <a:t>Keratoepithelin</a:t>
            </a:r>
            <a:r>
              <a:rPr lang="en-US" altLang="en-US" sz="1200" i="1"/>
              <a:t>-Dystrophien</a:t>
            </a:r>
            <a:r>
              <a:rPr lang="en-US" altLang="en-US" sz="1200"/>
              <a:t>, </a:t>
            </a:r>
            <a:r>
              <a:rPr lang="en-US" altLang="en-US" sz="1200" i="1"/>
              <a:t>benannt nach dem (defekten) Protein, das vom </a:t>
            </a:r>
            <a:r>
              <a:rPr lang="en-US" altLang="en-US" sz="1200"/>
              <a:t>TGFBI</a:t>
            </a:r>
            <a:r>
              <a:rPr lang="en-US" altLang="en-US" sz="1200" i="1"/>
              <a:t>-Gen kodiert wird. </a:t>
            </a:r>
            <a:r>
              <a:rPr lang="en-US" altLang="en-US" sz="1200" i="1">
                <a:solidFill>
                  <a:srgbClr val="0000FF"/>
                </a:solidFill>
              </a:rPr>
              <a:t>Sie sind dafür bekannt, …</a:t>
            </a:r>
            <a:endParaRPr lang="en-US" altLang="en-US" sz="1600">
              <a:solidFill>
                <a:srgbClr val="0000FF"/>
              </a:solidFill>
            </a:endParaRPr>
          </a:p>
        </p:txBody>
      </p:sp>
      <p:sp>
        <p:nvSpPr>
          <p:cNvPr id="59401" name="TextBox 10">
            <a:extLst>
              <a:ext uri="{FF2B5EF4-FFF2-40B4-BE49-F238E27FC236}">
                <a16:creationId xmlns:a16="http://schemas.microsoft.com/office/drawing/2014/main" id="{4E220C81-F159-8DE7-1292-994629CB5DFC}"/>
              </a:ext>
            </a:extLst>
          </p:cNvPr>
          <p:cNvSpPr txBox="1">
            <a:spLocks noChangeArrowheads="1"/>
          </p:cNvSpPr>
          <p:nvPr/>
        </p:nvSpPr>
        <p:spPr bwMode="auto">
          <a:xfrm>
            <a:off x="3962400" y="2286000"/>
            <a:ext cx="43703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pPr>
            <a:r>
              <a:rPr lang="en-US" altLang="en-US" sz="1200">
                <a:latin typeface="Segoe Script" panose="020B0804020000000003" pitchFamily="34" charset="0"/>
              </a:rPr>
              <a:t>auch bekannt als … Keratoepithelin-Dystrophien, </a:t>
            </a:r>
          </a:p>
          <a:p>
            <a:pPr>
              <a:lnSpc>
                <a:spcPts val="1400"/>
              </a:lnSpc>
            </a:pPr>
            <a:r>
              <a:rPr lang="en-US" altLang="en-US" sz="1200">
                <a:latin typeface="Segoe Script" panose="020B0804020000000003" pitchFamily="34" charset="0"/>
              </a:rPr>
              <a:t>		  die </a:t>
            </a:r>
            <a:r>
              <a:rPr lang="en-US" altLang="en-US" sz="1200">
                <a:solidFill>
                  <a:srgbClr val="0000FF"/>
                </a:solidFill>
                <a:latin typeface="Segoe Script" panose="020B0804020000000003" pitchFamily="34" charset="0"/>
              </a:rPr>
              <a:t>dafür bekannt sind,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4">
            <a:extLst>
              <a:ext uri="{FF2B5EF4-FFF2-40B4-BE49-F238E27FC236}">
                <a16:creationId xmlns:a16="http://schemas.microsoft.com/office/drawing/2014/main" id="{5331AC3E-4C52-35B1-2FC9-792E4E433F64}"/>
              </a:ext>
            </a:extLst>
          </p:cNvPr>
          <p:cNvSpPr txBox="1">
            <a:spLocks noChangeArrowheads="1"/>
          </p:cNvSpPr>
          <p:nvPr/>
        </p:nvSpPr>
        <p:spPr bwMode="auto">
          <a:xfrm>
            <a:off x="762000" y="2322513"/>
            <a:ext cx="3427413"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 </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 </a:t>
            </a:r>
          </a:p>
          <a:p>
            <a:pPr eaLnBrk="1" hangingPunct="1">
              <a:spcBef>
                <a:spcPct val="0"/>
              </a:spcBef>
              <a:buClrTx/>
              <a:buSzTx/>
              <a:buFontTx/>
              <a:buNone/>
              <a:defRPr/>
            </a:pPr>
            <a:r>
              <a:rPr lang="en-US" altLang="en-US" sz="1200" dirty="0">
                <a:solidFill>
                  <a:schemeClr val="bg1">
                    <a:lumMod val="75000"/>
                  </a:schemeClr>
                </a:solidFill>
              </a:rPr>
              <a:t>	6)</a:t>
            </a:r>
          </a:p>
        </p:txBody>
      </p:sp>
      <p:sp>
        <p:nvSpPr>
          <p:cNvPr id="37892" name="Text Box 7">
            <a:extLst>
              <a:ext uri="{FF2B5EF4-FFF2-40B4-BE49-F238E27FC236}">
                <a16:creationId xmlns:a16="http://schemas.microsoft.com/office/drawing/2014/main" id="{469B1757-7009-AE84-6C3D-24B265CD2FFE}"/>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60420" name="Slide Number Placeholder 1">
            <a:extLst>
              <a:ext uri="{FF2B5EF4-FFF2-40B4-BE49-F238E27FC236}">
                <a16:creationId xmlns:a16="http://schemas.microsoft.com/office/drawing/2014/main" id="{E7511A76-3BB8-92E0-0E83-9C2A7F53F935}"/>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CC449BC9-AA53-7A46-B688-0E688300CABD}" type="slidenum">
              <a:rPr lang="en-US" altLang="en-US" sz="1000" smtClean="0"/>
              <a:t>56</a:t>
            </a:fld>
            <a:endParaRPr lang="en-US" altLang="en-US" sz="1000"/>
          </a:p>
        </p:txBody>
      </p:sp>
      <p:sp>
        <p:nvSpPr>
          <p:cNvPr id="37894" name="Text Box 5">
            <a:extLst>
              <a:ext uri="{FF2B5EF4-FFF2-40B4-BE49-F238E27FC236}">
                <a16:creationId xmlns:a16="http://schemas.microsoft.com/office/drawing/2014/main" id="{60F36B52-F173-A85F-AB72-F72EA60FA73D}"/>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60422" name="TextBox 2">
            <a:extLst>
              <a:ext uri="{FF2B5EF4-FFF2-40B4-BE49-F238E27FC236}">
                <a16:creationId xmlns:a16="http://schemas.microsoft.com/office/drawing/2014/main" id="{E19D2B1B-9E5F-D7DC-8BFF-1A67A971A143}"/>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6EE26DA7-073F-99C7-6940-5EFFA2ACBD0B}"/>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60424" name="TextBox 7">
            <a:extLst>
              <a:ext uri="{FF2B5EF4-FFF2-40B4-BE49-F238E27FC236}">
                <a16:creationId xmlns:a16="http://schemas.microsoft.com/office/drawing/2014/main" id="{CDE6DCA2-057F-75A7-9390-07B51DA7A446}"/>
              </a:ext>
            </a:extLst>
          </p:cNvPr>
          <p:cNvSpPr txBox="1">
            <a:spLocks noChangeArrowheads="1"/>
          </p:cNvSpPr>
          <p:nvPr/>
        </p:nvSpPr>
        <p:spPr bwMode="auto">
          <a:xfrm>
            <a:off x="2590800" y="2971800"/>
            <a:ext cx="62960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Die epithelial-stromalen </a:t>
            </a:r>
            <a:r>
              <a:rPr lang="en-US" altLang="en-US" sz="1200"/>
              <a:t>TGFBI</a:t>
            </a:r>
            <a:r>
              <a:rPr lang="en-US" altLang="en-US" sz="1200" i="1"/>
              <a:t>-Dystrophien sind auch als … </a:t>
            </a:r>
            <a:r>
              <a:rPr lang="en-US" altLang="en-US" sz="1200"/>
              <a:t>Keratoepithelin</a:t>
            </a:r>
            <a:r>
              <a:rPr lang="en-US" altLang="en-US" sz="1200" i="1"/>
              <a:t>-Dystrophien bekannt, benannt nach dem (defekten) Protein, das vom </a:t>
            </a:r>
            <a:r>
              <a:rPr lang="en-US" altLang="en-US" sz="1200"/>
              <a:t>TGF</a:t>
            </a:r>
            <a:r>
              <a:rPr lang="en-US" altLang="en-US" sz="1200" i="1"/>
              <a:t>BI-Gen kodiert wird</a:t>
            </a:r>
            <a:r>
              <a:rPr lang="en-US" altLang="en-US" sz="1200"/>
              <a:t>. </a:t>
            </a:r>
            <a:r>
              <a:rPr lang="en-US" altLang="en-US" sz="1200" i="1">
                <a:solidFill>
                  <a:srgbClr val="0000FF"/>
                </a:solidFill>
              </a:rPr>
              <a:t>Sie sind dafür bekannt, … </a:t>
            </a:r>
            <a:r>
              <a:rPr lang="en-US" altLang="en-US" sz="1200">
                <a:solidFill>
                  <a:srgbClr val="0000FF"/>
                </a:solidFill>
              </a:rPr>
              <a:t>rezidivierende epitheliale Erosionen (REE) </a:t>
            </a:r>
            <a:r>
              <a:rPr lang="en-US" altLang="en-US" sz="1200" i="1">
                <a:solidFill>
                  <a:srgbClr val="0000FF"/>
                </a:solidFill>
              </a:rPr>
              <a:t>zu verursachen</a:t>
            </a:r>
            <a:r>
              <a:rPr lang="en-US" altLang="en-US" sz="1200">
                <a:solidFill>
                  <a:srgbClr val="0000FF"/>
                </a:solidFill>
              </a:rPr>
              <a:t>.</a:t>
            </a:r>
          </a:p>
        </p:txBody>
      </p:sp>
      <p:sp>
        <p:nvSpPr>
          <p:cNvPr id="60425" name="TextBox 10">
            <a:extLst>
              <a:ext uri="{FF2B5EF4-FFF2-40B4-BE49-F238E27FC236}">
                <a16:creationId xmlns:a16="http://schemas.microsoft.com/office/drawing/2014/main" id="{B36DEB3C-3516-EAA0-D520-CE8F8E944DE2}"/>
              </a:ext>
            </a:extLst>
          </p:cNvPr>
          <p:cNvSpPr txBox="1">
            <a:spLocks noChangeArrowheads="1"/>
          </p:cNvSpPr>
          <p:nvPr/>
        </p:nvSpPr>
        <p:spPr bwMode="auto">
          <a:xfrm>
            <a:off x="3962400" y="2286000"/>
            <a:ext cx="48720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pPr>
            <a:r>
              <a:rPr lang="en-US" altLang="en-US" sz="1200">
                <a:latin typeface="Segoe Script" panose="020B0804020000000003" pitchFamily="34" charset="0"/>
              </a:rPr>
              <a:t>auch bekannt als … Keratoepithelin-Dystrophien, </a:t>
            </a:r>
          </a:p>
          <a:p>
            <a:pPr>
              <a:lnSpc>
                <a:spcPts val="1400"/>
              </a:lnSpc>
            </a:pPr>
            <a:r>
              <a:rPr lang="en-US" altLang="en-US" sz="1200">
                <a:latin typeface="Segoe Script" panose="020B0804020000000003" pitchFamily="34" charset="0"/>
              </a:rPr>
              <a:t>		  die </a:t>
            </a:r>
            <a:r>
              <a:rPr lang="en-US" altLang="en-US" sz="1200">
                <a:solidFill>
                  <a:srgbClr val="0000FF"/>
                </a:solidFill>
                <a:latin typeface="Segoe Script" panose="020B0804020000000003" pitchFamily="34" charset="0"/>
              </a:rPr>
              <a:t>dafür bekannt sind, … REEs zu verursachen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7">
            <a:extLst>
              <a:ext uri="{FF2B5EF4-FFF2-40B4-BE49-F238E27FC236}">
                <a16:creationId xmlns:a16="http://schemas.microsoft.com/office/drawing/2014/main" id="{DFC2718A-EBE9-3810-66D5-091EF4DEBFCC}"/>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61443" name="Slide Number Placeholder 1">
            <a:extLst>
              <a:ext uri="{FF2B5EF4-FFF2-40B4-BE49-F238E27FC236}">
                <a16:creationId xmlns:a16="http://schemas.microsoft.com/office/drawing/2014/main" id="{BC2E5F83-1F3F-4375-2589-FF64D36F0A7A}"/>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3A487494-9C13-F34A-A104-2834B1AA0FA2}" type="slidenum">
              <a:rPr lang="en-US" altLang="en-US" sz="1000" smtClean="0"/>
              <a:t>57</a:t>
            </a:fld>
            <a:endParaRPr lang="en-US" altLang="en-US" sz="1000"/>
          </a:p>
        </p:txBody>
      </p:sp>
      <p:sp>
        <p:nvSpPr>
          <p:cNvPr id="37894" name="Text Box 5">
            <a:extLst>
              <a:ext uri="{FF2B5EF4-FFF2-40B4-BE49-F238E27FC236}">
                <a16:creationId xmlns:a16="http://schemas.microsoft.com/office/drawing/2014/main" id="{3DB22312-422A-E6F7-D1C9-E68613AE7EF4}"/>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61445" name="TextBox 2">
            <a:extLst>
              <a:ext uri="{FF2B5EF4-FFF2-40B4-BE49-F238E27FC236}">
                <a16:creationId xmlns:a16="http://schemas.microsoft.com/office/drawing/2014/main" id="{153467F5-8196-F9FE-D7C5-50DBC2E05D2E}"/>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2568C5E7-45AA-D84C-10AF-18AA5CFF89EF}"/>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61447" name="TextBox 2">
            <a:extLst>
              <a:ext uri="{FF2B5EF4-FFF2-40B4-BE49-F238E27FC236}">
                <a16:creationId xmlns:a16="http://schemas.microsoft.com/office/drawing/2014/main" id="{A35EDD2F-2C5B-C119-B01E-C13C3ECAA667}"/>
              </a:ext>
            </a:extLst>
          </p:cNvPr>
          <p:cNvSpPr txBox="1">
            <a:spLocks noChangeArrowheads="1"/>
          </p:cNvSpPr>
          <p:nvPr/>
        </p:nvSpPr>
        <p:spPr bwMode="auto">
          <a:xfrm>
            <a:off x="5121276" y="2646439"/>
            <a:ext cx="371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err="1"/>
              <a:t>Zwei</a:t>
            </a:r>
            <a:r>
              <a:rPr lang="en-US" altLang="en-US" sz="1200" i="1" dirty="0"/>
              <a:t> </a:t>
            </a:r>
            <a:r>
              <a:rPr lang="en-US" altLang="en-US" sz="1200" i="1" dirty="0" err="1"/>
              <a:t>betreffen</a:t>
            </a:r>
            <a:r>
              <a:rPr lang="en-US" altLang="en-US" sz="1200" i="1" dirty="0"/>
              <a:t> in </a:t>
            </a:r>
            <a:r>
              <a:rPr lang="en-US" altLang="en-US" sz="1200" i="1" dirty="0" err="1"/>
              <a:t>erster</a:t>
            </a:r>
            <a:r>
              <a:rPr lang="en-US" altLang="en-US" sz="1200" i="1" dirty="0"/>
              <a:t> </a:t>
            </a:r>
            <a:r>
              <a:rPr lang="en-US" altLang="en-US" sz="1200" i="1" dirty="0" err="1"/>
              <a:t>Linie</a:t>
            </a:r>
            <a:r>
              <a:rPr lang="en-US" altLang="en-US" sz="1200" i="1" dirty="0"/>
              <a:t> die Bowman-</a:t>
            </a:r>
            <a:r>
              <a:rPr lang="en-US" altLang="en-US" sz="1200" i="1" dirty="0" err="1"/>
              <a:t>Membran</a:t>
            </a:r>
            <a:endParaRPr lang="en-US" altLang="en-US" sz="1200" i="1" dirty="0"/>
          </a:p>
        </p:txBody>
      </p:sp>
      <p:sp>
        <p:nvSpPr>
          <p:cNvPr id="61448" name="TextBox 12">
            <a:extLst>
              <a:ext uri="{FF2B5EF4-FFF2-40B4-BE49-F238E27FC236}">
                <a16:creationId xmlns:a16="http://schemas.microsoft.com/office/drawing/2014/main" id="{64BA3938-4BBF-EE1F-9434-47166850BC68}"/>
              </a:ext>
            </a:extLst>
          </p:cNvPr>
          <p:cNvSpPr txBox="1">
            <a:spLocks noChangeArrowheads="1"/>
          </p:cNvSpPr>
          <p:nvPr/>
        </p:nvSpPr>
        <p:spPr bwMode="auto">
          <a:xfrm>
            <a:off x="5238750" y="3140075"/>
            <a:ext cx="2441575" cy="21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t>Es </a:t>
            </a:r>
            <a:r>
              <a:rPr lang="en-US" altLang="en-US" sz="1200" i="1" dirty="0" err="1"/>
              <a:t>gibt</a:t>
            </a:r>
            <a:r>
              <a:rPr lang="en-US" altLang="en-US" sz="1200" i="1" dirty="0"/>
              <a:t> </a:t>
            </a:r>
            <a:r>
              <a:rPr lang="en-US" altLang="en-US" sz="1200" i="1" dirty="0" err="1"/>
              <a:t>zwei</a:t>
            </a:r>
            <a:r>
              <a:rPr lang="en-US" altLang="en-US" sz="1200" i="1" dirty="0"/>
              <a:t> „</a:t>
            </a:r>
            <a:r>
              <a:rPr lang="en-US" altLang="en-US" sz="1200" i="1" dirty="0" err="1"/>
              <a:t>Gittrige</a:t>
            </a:r>
            <a:r>
              <a:rPr lang="en-US" altLang="en-US" sz="1200" i="1" dirty="0"/>
              <a:t>“-</a:t>
            </a:r>
            <a:r>
              <a:rPr lang="en-US" altLang="en-US" sz="1200" i="1" dirty="0" err="1"/>
              <a:t>Typen</a:t>
            </a:r>
            <a:endParaRPr lang="en-US" altLang="en-US" sz="1200" i="1" dirty="0"/>
          </a:p>
        </p:txBody>
      </p:sp>
      <p:sp>
        <p:nvSpPr>
          <p:cNvPr id="61449" name="TextBox 13">
            <a:extLst>
              <a:ext uri="{FF2B5EF4-FFF2-40B4-BE49-F238E27FC236}">
                <a16:creationId xmlns:a16="http://schemas.microsoft.com/office/drawing/2014/main" id="{87478354-8DF0-91F7-2AE2-351A3100F87F}"/>
              </a:ext>
            </a:extLst>
          </p:cNvPr>
          <p:cNvSpPr txBox="1">
            <a:spLocks noChangeArrowheads="1"/>
          </p:cNvSpPr>
          <p:nvPr/>
        </p:nvSpPr>
        <p:spPr bwMode="auto">
          <a:xfrm>
            <a:off x="3479800" y="3503613"/>
            <a:ext cx="2616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Zwei sind „granuläre“ Formen</a:t>
            </a:r>
          </a:p>
        </p:txBody>
      </p:sp>
      <p:sp>
        <p:nvSpPr>
          <p:cNvPr id="61450" name="Text Box 4">
            <a:extLst>
              <a:ext uri="{FF2B5EF4-FFF2-40B4-BE49-F238E27FC236}">
                <a16:creationId xmlns:a16="http://schemas.microsoft.com/office/drawing/2014/main" id="{34C3596D-85F8-4D1C-F0B9-64AC52166BEB}"/>
              </a:ext>
            </a:extLst>
          </p:cNvPr>
          <p:cNvSpPr txBox="1">
            <a:spLocks noChangeArrowheads="1"/>
          </p:cNvSpPr>
          <p:nvPr/>
        </p:nvSpPr>
        <p:spPr bwMode="auto">
          <a:xfrm>
            <a:off x="762000" y="2322513"/>
            <a:ext cx="3427413"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Epithel-Stroma</a:t>
            </a:r>
            <a:r>
              <a:rPr lang="en-US" altLang="en-US" sz="1200" b="1" i="1"/>
              <a:t>-TGFBI</a:t>
            </a:r>
            <a:r>
              <a:rPr lang="en-US" altLang="en-US" sz="1200" b="1"/>
              <a:t>-Dystrophien </a:t>
            </a:r>
          </a:p>
          <a:p>
            <a:pPr eaLnBrk="1" hangingPunct="1">
              <a:spcBef>
                <a:spcPct val="0"/>
              </a:spcBef>
              <a:buClrTx/>
              <a:buSzTx/>
              <a:buFontTx/>
              <a:buNone/>
            </a:pPr>
            <a:r>
              <a:rPr lang="en-US" altLang="en-US" sz="1200">
                <a:solidFill>
                  <a:srgbClr val="0000FF"/>
                </a:solidFill>
              </a:rPr>
              <a:t>	1)</a:t>
            </a:r>
          </a:p>
          <a:p>
            <a:pPr eaLnBrk="1" hangingPunct="1">
              <a:spcBef>
                <a:spcPct val="0"/>
              </a:spcBef>
              <a:buClrTx/>
              <a:buSzTx/>
              <a:buFontTx/>
              <a:buNone/>
            </a:pPr>
            <a:r>
              <a:rPr lang="en-US" altLang="en-US" sz="1200">
                <a:solidFill>
                  <a:srgbClr val="0000FF"/>
                </a:solidFill>
              </a:rPr>
              <a:t>	2)</a:t>
            </a:r>
          </a:p>
          <a:p>
            <a:pPr eaLnBrk="1" hangingPunct="1">
              <a:spcBef>
                <a:spcPct val="0"/>
              </a:spcBef>
              <a:buClrTx/>
              <a:buSzTx/>
              <a:buFontTx/>
              <a:buNone/>
            </a:pPr>
            <a:r>
              <a:rPr lang="en-US" altLang="en-US" sz="1200">
                <a:solidFill>
                  <a:srgbClr val="0000FF"/>
                </a:solidFill>
              </a:rPr>
              <a:t>	3) </a:t>
            </a:r>
          </a:p>
          <a:p>
            <a:pPr eaLnBrk="1" hangingPunct="1">
              <a:spcBef>
                <a:spcPct val="0"/>
              </a:spcBef>
              <a:buClrTx/>
              <a:buSzTx/>
              <a:buFontTx/>
              <a:buNone/>
            </a:pPr>
            <a:r>
              <a:rPr lang="en-US" altLang="en-US" sz="1200">
                <a:solidFill>
                  <a:srgbClr val="0000FF"/>
                </a:solidFill>
              </a:rPr>
              <a:t>	4)</a:t>
            </a:r>
          </a:p>
          <a:p>
            <a:pPr eaLnBrk="1" hangingPunct="1">
              <a:spcBef>
                <a:spcPct val="0"/>
              </a:spcBef>
              <a:buClrTx/>
              <a:buSzTx/>
              <a:buFontTx/>
              <a:buNone/>
            </a:pPr>
            <a:r>
              <a:rPr lang="en-US" altLang="en-US" sz="1200">
                <a:solidFill>
                  <a:srgbClr val="0000FF"/>
                </a:solidFill>
              </a:rPr>
              <a:t>	5) </a:t>
            </a:r>
          </a:p>
          <a:p>
            <a:pPr eaLnBrk="1" hangingPunct="1">
              <a:spcBef>
                <a:spcPct val="0"/>
              </a:spcBef>
              <a:buClrTx/>
              <a:buSzTx/>
              <a:buFontTx/>
              <a:buNone/>
            </a:pPr>
            <a:r>
              <a:rPr lang="en-US" altLang="en-US" sz="1200">
                <a:solidFill>
                  <a:srgbClr val="0000FF"/>
                </a:solidFill>
              </a:rPr>
              <a:t>	6)</a:t>
            </a:r>
          </a:p>
        </p:txBody>
      </p:sp>
      <p:sp>
        <p:nvSpPr>
          <p:cNvPr id="61451" name="TextBox 13">
            <a:extLst>
              <a:ext uri="{FF2B5EF4-FFF2-40B4-BE49-F238E27FC236}">
                <a16:creationId xmlns:a16="http://schemas.microsoft.com/office/drawing/2014/main" id="{DF1FE612-F26D-E962-6FDA-D1E0497054C4}"/>
              </a:ext>
            </a:extLst>
          </p:cNvPr>
          <p:cNvSpPr txBox="1">
            <a:spLocks noChangeArrowheads="1"/>
          </p:cNvSpPr>
          <p:nvPr/>
        </p:nvSpPr>
        <p:spPr bwMode="auto">
          <a:xfrm>
            <a:off x="4189413" y="4062413"/>
            <a:ext cx="45735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Die </a:t>
            </a:r>
            <a:r>
              <a:rPr lang="en-US" altLang="en-US" sz="1200"/>
              <a:t>TGFBI</a:t>
            </a:r>
            <a:r>
              <a:rPr lang="en-US" altLang="en-US" sz="1200" i="1"/>
              <a:t>-Dystrophien lassen sich in drei Paare von Erkrankungen einteilen. Was ist das gemeinsame Merkmal jedes Paares?</a:t>
            </a:r>
          </a:p>
        </p:txBody>
      </p:sp>
      <p:sp>
        <p:nvSpPr>
          <p:cNvPr id="2" name="Rectangle 1">
            <a:extLst>
              <a:ext uri="{FF2B5EF4-FFF2-40B4-BE49-F238E27FC236}">
                <a16:creationId xmlns:a16="http://schemas.microsoft.com/office/drawing/2014/main" id="{D71A07AE-D2B3-314B-495F-301497A2E977}"/>
              </a:ext>
            </a:extLst>
          </p:cNvPr>
          <p:cNvSpPr/>
          <p:nvPr/>
        </p:nvSpPr>
        <p:spPr>
          <a:xfrm>
            <a:off x="7359162" y="2633662"/>
            <a:ext cx="1475276" cy="2524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25400" tIns="12700" rIns="25400" bIns="12700" anchor="ctr"/>
          <a:lstStyle/>
          <a:p>
            <a:pPr algn="ctr">
              <a:defRPr/>
            </a:pPr>
            <a:r>
              <a:rPr lang="en-US" sz="1200" dirty="0">
                <a:solidFill>
                  <a:schemeClr val="tx1"/>
                </a:solidFill>
              </a:rPr>
              <a:t>zwei Wörter</a:t>
            </a:r>
          </a:p>
        </p:txBody>
      </p:sp>
      <p:sp>
        <p:nvSpPr>
          <p:cNvPr id="3" name="Rectangle 2">
            <a:extLst>
              <a:ext uri="{FF2B5EF4-FFF2-40B4-BE49-F238E27FC236}">
                <a16:creationId xmlns:a16="http://schemas.microsoft.com/office/drawing/2014/main" id="{6245D0A3-725D-768B-825A-1AC4D8F26A98}"/>
              </a:ext>
            </a:extLst>
          </p:cNvPr>
          <p:cNvSpPr/>
          <p:nvPr/>
        </p:nvSpPr>
        <p:spPr>
          <a:xfrm>
            <a:off x="6192837" y="3118614"/>
            <a:ext cx="533400" cy="231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7" name="Rectangle 16">
            <a:extLst>
              <a:ext uri="{FF2B5EF4-FFF2-40B4-BE49-F238E27FC236}">
                <a16:creationId xmlns:a16="http://schemas.microsoft.com/office/drawing/2014/main" id="{CCFF9BB7-9758-A62E-7158-AFC3D3EDEF54}"/>
              </a:ext>
            </a:extLst>
          </p:cNvPr>
          <p:cNvSpPr/>
          <p:nvPr/>
        </p:nvSpPr>
        <p:spPr>
          <a:xfrm>
            <a:off x="4244975" y="3548063"/>
            <a:ext cx="709614" cy="1857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455" name="TextBox 18">
            <a:extLst>
              <a:ext uri="{FF2B5EF4-FFF2-40B4-BE49-F238E27FC236}">
                <a16:creationId xmlns:a16="http://schemas.microsoft.com/office/drawing/2014/main" id="{CC45837B-B2D3-8E3C-CBB1-D3345EC58C33}"/>
              </a:ext>
            </a:extLst>
          </p:cNvPr>
          <p:cNvSpPr txBox="1">
            <a:spLocks noChangeArrowheads="1"/>
          </p:cNvSpPr>
          <p:nvPr/>
        </p:nvSpPr>
        <p:spPr bwMode="auto">
          <a:xfrm>
            <a:off x="3962400" y="2286000"/>
            <a:ext cx="48720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pPr>
            <a:r>
              <a:rPr lang="en-US" altLang="en-US" sz="1200" dirty="0" err="1">
                <a:latin typeface="Segoe Script" panose="020B0804020000000003" pitchFamily="34" charset="0"/>
              </a:rPr>
              <a:t>auch</a:t>
            </a:r>
            <a:r>
              <a:rPr lang="en-US" altLang="en-US" sz="1200" dirty="0">
                <a:latin typeface="Segoe Script" panose="020B0804020000000003" pitchFamily="34" charset="0"/>
              </a:rPr>
              <a:t> </a:t>
            </a:r>
            <a:r>
              <a:rPr lang="en-US" altLang="en-US" sz="1200" dirty="0" err="1">
                <a:latin typeface="Segoe Script" panose="020B0804020000000003" pitchFamily="34" charset="0"/>
              </a:rPr>
              <a:t>bekannt</a:t>
            </a:r>
            <a:r>
              <a:rPr lang="en-US" altLang="en-US" sz="1200" dirty="0">
                <a:latin typeface="Segoe Script" panose="020B0804020000000003" pitchFamily="34" charset="0"/>
              </a:rPr>
              <a:t> </a:t>
            </a:r>
            <a:r>
              <a:rPr lang="en-US" altLang="en-US" sz="1200" dirty="0" err="1">
                <a:latin typeface="Segoe Script" panose="020B0804020000000003" pitchFamily="34" charset="0"/>
              </a:rPr>
              <a:t>als</a:t>
            </a:r>
            <a:r>
              <a:rPr lang="en-US" altLang="en-US" sz="1200" dirty="0">
                <a:latin typeface="Segoe Script" panose="020B0804020000000003" pitchFamily="34" charset="0"/>
              </a:rPr>
              <a:t> die… </a:t>
            </a:r>
            <a:r>
              <a:rPr lang="en-US" altLang="en-US" sz="1200" dirty="0" err="1">
                <a:latin typeface="Segoe Script" panose="020B0804020000000003" pitchFamily="34" charset="0"/>
              </a:rPr>
              <a:t>Keratoepithelin-Dystrophien</a:t>
            </a:r>
            <a:r>
              <a:rPr lang="en-US" altLang="en-US" sz="1200" dirty="0">
                <a:latin typeface="Segoe Script" panose="020B0804020000000003" pitchFamily="34" charset="0"/>
              </a:rPr>
              <a:t>, </a:t>
            </a:r>
          </a:p>
          <a:p>
            <a:pPr>
              <a:lnSpc>
                <a:spcPts val="1400"/>
              </a:lnSpc>
            </a:pPr>
            <a:r>
              <a:rPr lang="en-US" altLang="en-US" sz="1200" dirty="0">
                <a:latin typeface="Segoe Script" panose="020B0804020000000003" pitchFamily="34" charset="0"/>
              </a:rPr>
              <a:t>		  die </a:t>
            </a:r>
            <a:r>
              <a:rPr lang="en-US" altLang="en-US" sz="1200" dirty="0" err="1">
                <a:solidFill>
                  <a:srgbClr val="0000FF"/>
                </a:solidFill>
                <a:latin typeface="Segoe Script" panose="020B0804020000000003" pitchFamily="34" charset="0"/>
              </a:rPr>
              <a:t>dafür</a:t>
            </a:r>
            <a:r>
              <a:rPr lang="en-US" altLang="en-US" sz="1200" dirty="0">
                <a:solidFill>
                  <a:srgbClr val="0000FF"/>
                </a:solidFill>
                <a:latin typeface="Segoe Script" panose="020B0804020000000003" pitchFamily="34" charset="0"/>
              </a:rPr>
              <a:t> </a:t>
            </a:r>
            <a:r>
              <a:rPr lang="en-US" altLang="en-US" sz="1200" dirty="0" err="1">
                <a:solidFill>
                  <a:srgbClr val="0000FF"/>
                </a:solidFill>
                <a:latin typeface="Segoe Script" panose="020B0804020000000003" pitchFamily="34" charset="0"/>
              </a:rPr>
              <a:t>bekannt</a:t>
            </a:r>
            <a:r>
              <a:rPr lang="en-US" altLang="en-US" sz="1200" dirty="0">
                <a:solidFill>
                  <a:srgbClr val="0000FF"/>
                </a:solidFill>
                <a:latin typeface="Segoe Script" panose="020B0804020000000003" pitchFamily="34" charset="0"/>
              </a:rPr>
              <a:t> </a:t>
            </a:r>
            <a:r>
              <a:rPr lang="en-US" altLang="en-US" sz="1200" dirty="0" err="1">
                <a:solidFill>
                  <a:srgbClr val="0000FF"/>
                </a:solidFill>
                <a:latin typeface="Segoe Script" panose="020B0804020000000003" pitchFamily="34" charset="0"/>
              </a:rPr>
              <a:t>sind</a:t>
            </a:r>
            <a:r>
              <a:rPr lang="en-US" altLang="en-US" sz="1200" dirty="0">
                <a:solidFill>
                  <a:srgbClr val="0000FF"/>
                </a:solidFill>
                <a:latin typeface="Segoe Script" panose="020B0804020000000003" pitchFamily="34" charset="0"/>
              </a:rPr>
              <a:t>, …REEs </a:t>
            </a:r>
            <a:r>
              <a:rPr lang="en-US" altLang="en-US" sz="1200" dirty="0" err="1">
                <a:solidFill>
                  <a:srgbClr val="0000FF"/>
                </a:solidFill>
                <a:latin typeface="Segoe Script" panose="020B0804020000000003" pitchFamily="34" charset="0"/>
              </a:rPr>
              <a:t>zu</a:t>
            </a:r>
            <a:r>
              <a:rPr lang="en-US" altLang="en-US" sz="1200" dirty="0">
                <a:solidFill>
                  <a:srgbClr val="0000FF"/>
                </a:solidFill>
                <a:latin typeface="Segoe Script" panose="020B0804020000000003" pitchFamily="34" charset="0"/>
              </a:rPr>
              <a:t> </a:t>
            </a:r>
            <a:r>
              <a:rPr lang="en-US" altLang="en-US" sz="1200" dirty="0" err="1">
                <a:solidFill>
                  <a:srgbClr val="0000FF"/>
                </a:solidFill>
                <a:latin typeface="Segoe Script" panose="020B0804020000000003" pitchFamily="34" charset="0"/>
              </a:rPr>
              <a:t>verursachen</a:t>
            </a:r>
            <a:endParaRPr lang="en-US" altLang="en-US" sz="1200" dirty="0">
              <a:solidFill>
                <a:srgbClr val="0000FF"/>
              </a:solidFill>
              <a:latin typeface="Segoe Script" panose="020B0804020000000003"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7">
            <a:extLst>
              <a:ext uri="{FF2B5EF4-FFF2-40B4-BE49-F238E27FC236}">
                <a16:creationId xmlns:a16="http://schemas.microsoft.com/office/drawing/2014/main" id="{F333EF4B-C9CB-ED94-816D-EBBA2BB53831}"/>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62467" name="Slide Number Placeholder 1">
            <a:extLst>
              <a:ext uri="{FF2B5EF4-FFF2-40B4-BE49-F238E27FC236}">
                <a16:creationId xmlns:a16="http://schemas.microsoft.com/office/drawing/2014/main" id="{F2720817-3FB3-8498-543C-63FCB067DA27}"/>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9291A3E4-0780-2B4B-B5A0-7C51688CC39E}" type="slidenum">
              <a:rPr lang="en-US" altLang="en-US" sz="1000" smtClean="0"/>
              <a:t>58</a:t>
            </a:fld>
            <a:endParaRPr lang="en-US" altLang="en-US" sz="1000"/>
          </a:p>
        </p:txBody>
      </p:sp>
      <p:sp>
        <p:nvSpPr>
          <p:cNvPr id="37894" name="Text Box 5">
            <a:extLst>
              <a:ext uri="{FF2B5EF4-FFF2-40B4-BE49-F238E27FC236}">
                <a16:creationId xmlns:a16="http://schemas.microsoft.com/office/drawing/2014/main" id="{CD5653A7-2AD7-3DAB-A1D6-D3F97583FB35}"/>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62469" name="TextBox 2">
            <a:extLst>
              <a:ext uri="{FF2B5EF4-FFF2-40B4-BE49-F238E27FC236}">
                <a16:creationId xmlns:a16="http://schemas.microsoft.com/office/drawing/2014/main" id="{75FDF29C-DA3A-66F7-6420-C8730A0312C2}"/>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7D83B17B-9E19-0EED-829D-7E4794F650E4}"/>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62471" name="TextBox 2">
            <a:extLst>
              <a:ext uri="{FF2B5EF4-FFF2-40B4-BE49-F238E27FC236}">
                <a16:creationId xmlns:a16="http://schemas.microsoft.com/office/drawing/2014/main" id="{F5609BD3-B3AF-4500-1484-D6A5DE305DCE}"/>
              </a:ext>
            </a:extLst>
          </p:cNvPr>
          <p:cNvSpPr txBox="1">
            <a:spLocks noChangeArrowheads="1"/>
          </p:cNvSpPr>
          <p:nvPr/>
        </p:nvSpPr>
        <p:spPr bwMode="auto">
          <a:xfrm>
            <a:off x="5049838" y="2645915"/>
            <a:ext cx="37131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Zwei betreffen in erster Linie die Bowman-Membran</a:t>
            </a:r>
          </a:p>
        </p:txBody>
      </p:sp>
      <p:sp>
        <p:nvSpPr>
          <p:cNvPr id="62472" name="TextBox 12">
            <a:extLst>
              <a:ext uri="{FF2B5EF4-FFF2-40B4-BE49-F238E27FC236}">
                <a16:creationId xmlns:a16="http://schemas.microsoft.com/office/drawing/2014/main" id="{A5F500E0-7C4B-E84B-CBCE-A5D35C8E8F4F}"/>
              </a:ext>
            </a:extLst>
          </p:cNvPr>
          <p:cNvSpPr txBox="1">
            <a:spLocks noChangeArrowheads="1"/>
          </p:cNvSpPr>
          <p:nvPr/>
        </p:nvSpPr>
        <p:spPr bwMode="auto">
          <a:xfrm>
            <a:off x="5238750" y="3140075"/>
            <a:ext cx="2441575" cy="21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t>Es </a:t>
            </a:r>
            <a:r>
              <a:rPr lang="en-US" altLang="en-US" sz="1200" i="1" dirty="0" err="1"/>
              <a:t>gibt</a:t>
            </a:r>
            <a:r>
              <a:rPr lang="en-US" altLang="en-US" sz="1200" i="1" dirty="0"/>
              <a:t> </a:t>
            </a:r>
            <a:r>
              <a:rPr lang="en-US" altLang="en-US" sz="1200" i="1" dirty="0" err="1"/>
              <a:t>zwei</a:t>
            </a:r>
            <a:r>
              <a:rPr lang="en-US" altLang="en-US" sz="1200" i="1" dirty="0"/>
              <a:t> „</a:t>
            </a:r>
            <a:r>
              <a:rPr lang="en-US" altLang="en-US" sz="1200" i="1" dirty="0" err="1"/>
              <a:t>Gittrige</a:t>
            </a:r>
            <a:r>
              <a:rPr lang="en-US" altLang="en-US" sz="1200" i="1" dirty="0"/>
              <a:t>“-</a:t>
            </a:r>
            <a:r>
              <a:rPr lang="en-US" altLang="en-US" sz="1200" i="1" dirty="0" err="1"/>
              <a:t>Typen</a:t>
            </a:r>
            <a:endParaRPr lang="en-US" altLang="en-US" sz="1200" i="1" dirty="0"/>
          </a:p>
        </p:txBody>
      </p:sp>
      <p:sp>
        <p:nvSpPr>
          <p:cNvPr id="62473" name="TextBox 13">
            <a:extLst>
              <a:ext uri="{FF2B5EF4-FFF2-40B4-BE49-F238E27FC236}">
                <a16:creationId xmlns:a16="http://schemas.microsoft.com/office/drawing/2014/main" id="{991919A2-342F-B43A-1DB1-03B4C524EE55}"/>
              </a:ext>
            </a:extLst>
          </p:cNvPr>
          <p:cNvSpPr txBox="1">
            <a:spLocks noChangeArrowheads="1"/>
          </p:cNvSpPr>
          <p:nvPr/>
        </p:nvSpPr>
        <p:spPr bwMode="auto">
          <a:xfrm>
            <a:off x="3479800" y="3503613"/>
            <a:ext cx="2616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Zwei sind „granuläre“ Formen</a:t>
            </a:r>
          </a:p>
        </p:txBody>
      </p:sp>
      <p:sp>
        <p:nvSpPr>
          <p:cNvPr id="62474" name="Text Box 4">
            <a:extLst>
              <a:ext uri="{FF2B5EF4-FFF2-40B4-BE49-F238E27FC236}">
                <a16:creationId xmlns:a16="http://schemas.microsoft.com/office/drawing/2014/main" id="{0521EA2B-57DF-361D-EBCB-ACEDB0F095EE}"/>
              </a:ext>
            </a:extLst>
          </p:cNvPr>
          <p:cNvSpPr txBox="1">
            <a:spLocks noChangeArrowheads="1"/>
          </p:cNvSpPr>
          <p:nvPr/>
        </p:nvSpPr>
        <p:spPr bwMode="auto">
          <a:xfrm>
            <a:off x="762000" y="2322513"/>
            <a:ext cx="3427413"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Epithel-Stroma</a:t>
            </a:r>
            <a:r>
              <a:rPr lang="en-US" altLang="en-US" sz="1200" b="1" i="1"/>
              <a:t>-TGFBI</a:t>
            </a:r>
            <a:r>
              <a:rPr lang="en-US" altLang="en-US" sz="1200" b="1"/>
              <a:t>-Dystrophien </a:t>
            </a:r>
          </a:p>
          <a:p>
            <a:pPr eaLnBrk="1" hangingPunct="1">
              <a:spcBef>
                <a:spcPct val="0"/>
              </a:spcBef>
              <a:buClrTx/>
              <a:buSzTx/>
              <a:buFontTx/>
              <a:buNone/>
            </a:pPr>
            <a:r>
              <a:rPr lang="en-US" altLang="en-US" sz="1200">
                <a:solidFill>
                  <a:srgbClr val="0000FF"/>
                </a:solidFill>
              </a:rPr>
              <a:t>	1)</a:t>
            </a:r>
          </a:p>
          <a:p>
            <a:pPr eaLnBrk="1" hangingPunct="1">
              <a:spcBef>
                <a:spcPct val="0"/>
              </a:spcBef>
              <a:buClrTx/>
              <a:buSzTx/>
              <a:buFontTx/>
              <a:buNone/>
            </a:pPr>
            <a:r>
              <a:rPr lang="en-US" altLang="en-US" sz="1200">
                <a:solidFill>
                  <a:srgbClr val="0000FF"/>
                </a:solidFill>
              </a:rPr>
              <a:t>	2)</a:t>
            </a:r>
          </a:p>
          <a:p>
            <a:pPr eaLnBrk="1" hangingPunct="1">
              <a:spcBef>
                <a:spcPct val="0"/>
              </a:spcBef>
              <a:buClrTx/>
              <a:buSzTx/>
              <a:buFontTx/>
              <a:buNone/>
            </a:pPr>
            <a:r>
              <a:rPr lang="en-US" altLang="en-US" sz="1200">
                <a:solidFill>
                  <a:srgbClr val="0000FF"/>
                </a:solidFill>
              </a:rPr>
              <a:t>	3) </a:t>
            </a:r>
          </a:p>
          <a:p>
            <a:pPr eaLnBrk="1" hangingPunct="1">
              <a:spcBef>
                <a:spcPct val="0"/>
              </a:spcBef>
              <a:buClrTx/>
              <a:buSzTx/>
              <a:buFontTx/>
              <a:buNone/>
            </a:pPr>
            <a:r>
              <a:rPr lang="en-US" altLang="en-US" sz="1200">
                <a:solidFill>
                  <a:srgbClr val="0000FF"/>
                </a:solidFill>
              </a:rPr>
              <a:t>	4)</a:t>
            </a:r>
          </a:p>
          <a:p>
            <a:pPr eaLnBrk="1" hangingPunct="1">
              <a:spcBef>
                <a:spcPct val="0"/>
              </a:spcBef>
              <a:buClrTx/>
              <a:buSzTx/>
              <a:buFontTx/>
              <a:buNone/>
            </a:pPr>
            <a:r>
              <a:rPr lang="en-US" altLang="en-US" sz="1200">
                <a:solidFill>
                  <a:srgbClr val="0000FF"/>
                </a:solidFill>
              </a:rPr>
              <a:t>	5) </a:t>
            </a:r>
          </a:p>
          <a:p>
            <a:pPr eaLnBrk="1" hangingPunct="1">
              <a:spcBef>
                <a:spcPct val="0"/>
              </a:spcBef>
              <a:buClrTx/>
              <a:buSzTx/>
              <a:buFontTx/>
              <a:buNone/>
            </a:pPr>
            <a:r>
              <a:rPr lang="en-US" altLang="en-US" sz="1200">
                <a:solidFill>
                  <a:srgbClr val="0000FF"/>
                </a:solidFill>
              </a:rPr>
              <a:t>	6)</a:t>
            </a:r>
          </a:p>
        </p:txBody>
      </p:sp>
      <p:sp>
        <p:nvSpPr>
          <p:cNvPr id="62475" name="TextBox 13">
            <a:extLst>
              <a:ext uri="{FF2B5EF4-FFF2-40B4-BE49-F238E27FC236}">
                <a16:creationId xmlns:a16="http://schemas.microsoft.com/office/drawing/2014/main" id="{3ED4C355-C0B9-7447-F450-5C97B7A2084B}"/>
              </a:ext>
            </a:extLst>
          </p:cNvPr>
          <p:cNvSpPr txBox="1">
            <a:spLocks noChangeArrowheads="1"/>
          </p:cNvSpPr>
          <p:nvPr/>
        </p:nvSpPr>
        <p:spPr bwMode="auto">
          <a:xfrm>
            <a:off x="4189413" y="4062413"/>
            <a:ext cx="45735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Die </a:t>
            </a:r>
            <a:r>
              <a:rPr lang="en-US" altLang="en-US" sz="1200"/>
              <a:t>TGFBI</a:t>
            </a:r>
            <a:r>
              <a:rPr lang="en-US" altLang="en-US" sz="1200" i="1"/>
              <a:t>-Dystrophien lassen sich in drei Paare von Erkrankungen einteilen. Was ist das gemeinsame Merkmal jedes Paares?</a:t>
            </a:r>
          </a:p>
        </p:txBody>
      </p:sp>
      <p:sp>
        <p:nvSpPr>
          <p:cNvPr id="62476" name="TextBox 14">
            <a:extLst>
              <a:ext uri="{FF2B5EF4-FFF2-40B4-BE49-F238E27FC236}">
                <a16:creationId xmlns:a16="http://schemas.microsoft.com/office/drawing/2014/main" id="{B1A4DEA9-22D6-237F-A464-33CB58B0F85D}"/>
              </a:ext>
            </a:extLst>
          </p:cNvPr>
          <p:cNvSpPr txBox="1">
            <a:spLocks noChangeArrowheads="1"/>
          </p:cNvSpPr>
          <p:nvPr/>
        </p:nvSpPr>
        <p:spPr bwMode="auto">
          <a:xfrm>
            <a:off x="3962400" y="2286000"/>
            <a:ext cx="48720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pPr>
            <a:r>
              <a:rPr lang="en-US" altLang="en-US" sz="1200">
                <a:latin typeface="Segoe Script" panose="020B0804020000000003" pitchFamily="34" charset="0"/>
              </a:rPr>
              <a:t>auch bekannt als die… Keratoepithelin-Dystrophien, </a:t>
            </a:r>
          </a:p>
          <a:p>
            <a:pPr>
              <a:lnSpc>
                <a:spcPts val="1400"/>
              </a:lnSpc>
            </a:pPr>
            <a:r>
              <a:rPr lang="en-US" altLang="en-US" sz="1200">
                <a:latin typeface="Segoe Script" panose="020B0804020000000003" pitchFamily="34" charset="0"/>
              </a:rPr>
              <a:t>		  die </a:t>
            </a:r>
            <a:r>
              <a:rPr lang="en-US" altLang="en-US" sz="1200">
                <a:solidFill>
                  <a:srgbClr val="0000FF"/>
                </a:solidFill>
                <a:latin typeface="Segoe Script" panose="020B0804020000000003" pitchFamily="34" charset="0"/>
              </a:rPr>
              <a:t>dafür bekannt sind, …REEs zu verursachen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7">
            <a:extLst>
              <a:ext uri="{FF2B5EF4-FFF2-40B4-BE49-F238E27FC236}">
                <a16:creationId xmlns:a16="http://schemas.microsoft.com/office/drawing/2014/main" id="{FE1EC835-26A6-C244-D4CF-AB9C3392A9BE}"/>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63491" name="Slide Number Placeholder 1">
            <a:extLst>
              <a:ext uri="{FF2B5EF4-FFF2-40B4-BE49-F238E27FC236}">
                <a16:creationId xmlns:a16="http://schemas.microsoft.com/office/drawing/2014/main" id="{63D818EF-8253-B516-F4CD-7A8F9ABF7FED}"/>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39549EAD-37EC-9A4F-96F1-0EBF23C815B6}" type="slidenum">
              <a:rPr lang="en-US" altLang="en-US" sz="1000" smtClean="0"/>
              <a:t>59</a:t>
            </a:fld>
            <a:endParaRPr lang="en-US" altLang="en-US" sz="1000"/>
          </a:p>
        </p:txBody>
      </p:sp>
      <p:sp>
        <p:nvSpPr>
          <p:cNvPr id="37894" name="Text Box 5">
            <a:extLst>
              <a:ext uri="{FF2B5EF4-FFF2-40B4-BE49-F238E27FC236}">
                <a16:creationId xmlns:a16="http://schemas.microsoft.com/office/drawing/2014/main" id="{1FBB659D-837B-F725-6FDF-2F6D3A088A74}"/>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63493" name="TextBox 2">
            <a:extLst>
              <a:ext uri="{FF2B5EF4-FFF2-40B4-BE49-F238E27FC236}">
                <a16:creationId xmlns:a16="http://schemas.microsoft.com/office/drawing/2014/main" id="{D44382AB-EB6D-6DC4-D0D1-2686DBB827FE}"/>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D67B6762-9767-E183-0279-8BD810740ED6}"/>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63495" name="TextBox 2">
            <a:extLst>
              <a:ext uri="{FF2B5EF4-FFF2-40B4-BE49-F238E27FC236}">
                <a16:creationId xmlns:a16="http://schemas.microsoft.com/office/drawing/2014/main" id="{28FC1EC9-84CB-8D65-5E5A-4D24A7677B60}"/>
              </a:ext>
            </a:extLst>
          </p:cNvPr>
          <p:cNvSpPr txBox="1">
            <a:spLocks noChangeArrowheads="1"/>
          </p:cNvSpPr>
          <p:nvPr/>
        </p:nvSpPr>
        <p:spPr bwMode="auto">
          <a:xfrm>
            <a:off x="4954589" y="2692309"/>
            <a:ext cx="4013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t>Zwei betreffen in erster Linie die Bowman-Membran</a:t>
            </a:r>
          </a:p>
        </p:txBody>
      </p:sp>
      <p:sp>
        <p:nvSpPr>
          <p:cNvPr id="11" name="TextBox 12">
            <a:extLst>
              <a:ext uri="{FF2B5EF4-FFF2-40B4-BE49-F238E27FC236}">
                <a16:creationId xmlns:a16="http://schemas.microsoft.com/office/drawing/2014/main" id="{B48B8921-13A3-87F7-D861-C32D7E6A59CC}"/>
              </a:ext>
            </a:extLst>
          </p:cNvPr>
          <p:cNvSpPr txBox="1">
            <a:spLocks noChangeArrowheads="1"/>
          </p:cNvSpPr>
          <p:nvPr/>
        </p:nvSpPr>
        <p:spPr bwMode="auto">
          <a:xfrm>
            <a:off x="5238750" y="3140075"/>
            <a:ext cx="2441575" cy="210314"/>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dirty="0">
                <a:solidFill>
                  <a:schemeClr val="bg1">
                    <a:lumMod val="75000"/>
                  </a:schemeClr>
                </a:solidFill>
              </a:rPr>
              <a:t>Es gibt </a:t>
            </a:r>
            <a:r>
              <a:rPr lang="en-US" altLang="en-US" sz="1200" i="1" dirty="0" err="1">
                <a:solidFill>
                  <a:schemeClr val="bg1">
                    <a:lumMod val="75000"/>
                  </a:schemeClr>
                </a:solidFill>
              </a:rPr>
              <a:t>zwei</a:t>
            </a:r>
            <a:r>
              <a:rPr lang="en-US" altLang="en-US" sz="1200" i="1" dirty="0">
                <a:solidFill>
                  <a:schemeClr val="bg1">
                    <a:lumMod val="75000"/>
                  </a:schemeClr>
                </a:solidFill>
              </a:rPr>
              <a:t> „</a:t>
            </a:r>
            <a:r>
              <a:rPr lang="en-US" altLang="en-US" sz="1200" i="1" dirty="0" err="1">
                <a:solidFill>
                  <a:schemeClr val="bg1">
                    <a:lumMod val="75000"/>
                  </a:schemeClr>
                </a:solidFill>
              </a:rPr>
              <a:t>Gittrige</a:t>
            </a:r>
            <a:r>
              <a:rPr lang="en-US" altLang="en-US" sz="1200" i="1" dirty="0">
                <a:solidFill>
                  <a:schemeClr val="bg1">
                    <a:lumMod val="75000"/>
                  </a:schemeClr>
                </a:solidFill>
              </a:rPr>
              <a:t>“-Typen</a:t>
            </a:r>
          </a:p>
        </p:txBody>
      </p:sp>
      <p:sp>
        <p:nvSpPr>
          <p:cNvPr id="12" name="TextBox 13">
            <a:extLst>
              <a:ext uri="{FF2B5EF4-FFF2-40B4-BE49-F238E27FC236}">
                <a16:creationId xmlns:a16="http://schemas.microsoft.com/office/drawing/2014/main" id="{5337D10C-4C78-6633-510C-259CCF051001}"/>
              </a:ext>
            </a:extLst>
          </p:cNvPr>
          <p:cNvSpPr txBox="1">
            <a:spLocks noChangeArrowheads="1"/>
          </p:cNvSpPr>
          <p:nvPr/>
        </p:nvSpPr>
        <p:spPr bwMode="auto">
          <a:xfrm>
            <a:off x="3479800" y="3503613"/>
            <a:ext cx="2616200" cy="3079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dirty="0">
                <a:solidFill>
                  <a:schemeClr val="bg1">
                    <a:lumMod val="75000"/>
                  </a:schemeClr>
                </a:solidFill>
              </a:rPr>
              <a:t>Zwei sind „granuläre“ Formen</a:t>
            </a:r>
          </a:p>
        </p:txBody>
      </p:sp>
      <p:sp>
        <p:nvSpPr>
          <p:cNvPr id="13" name="Text Box 4">
            <a:extLst>
              <a:ext uri="{FF2B5EF4-FFF2-40B4-BE49-F238E27FC236}">
                <a16:creationId xmlns:a16="http://schemas.microsoft.com/office/drawing/2014/main" id="{7ED86070-A4B1-D755-F8E0-D3829CE2B669}"/>
              </a:ext>
            </a:extLst>
          </p:cNvPr>
          <p:cNvSpPr txBox="1">
            <a:spLocks noChangeArrowheads="1"/>
          </p:cNvSpPr>
          <p:nvPr/>
        </p:nvSpPr>
        <p:spPr bwMode="auto">
          <a:xfrm>
            <a:off x="762000" y="2322513"/>
            <a:ext cx="3427413"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solidFill>
                  <a:srgbClr val="0000FF"/>
                </a:solidFill>
              </a:rPr>
              <a:t>	</a:t>
            </a:r>
            <a:r>
              <a:rPr lang="en-US" altLang="en-US" sz="1200" dirty="0"/>
              <a:t>1) </a:t>
            </a:r>
            <a:r>
              <a:rPr lang="en-US" altLang="en-US" sz="1200" b="1" i="1" dirty="0">
                <a:solidFill>
                  <a:srgbClr val="0000FF"/>
                </a:solidFill>
              </a:rPr>
              <a:t>?</a:t>
            </a:r>
            <a:endParaRPr lang="en-US" altLang="en-US" sz="1400" dirty="0"/>
          </a:p>
          <a:p>
            <a:pPr eaLnBrk="1" hangingPunct="1">
              <a:spcBef>
                <a:spcPct val="0"/>
              </a:spcBef>
              <a:buClrTx/>
              <a:buSzTx/>
              <a:buFontTx/>
              <a:buNone/>
              <a:defRPr/>
            </a:pPr>
            <a:r>
              <a:rPr lang="en-US" altLang="en-US" sz="1200" dirty="0"/>
              <a:t>	2) </a:t>
            </a:r>
            <a:r>
              <a:rPr lang="en-US" altLang="en-US" sz="1200" b="1" i="1" dirty="0">
                <a:solidFill>
                  <a:srgbClr val="0000FF"/>
                </a:solidFill>
              </a:rPr>
              <a:t>?</a:t>
            </a:r>
            <a:endParaRPr lang="en-US" altLang="en-US" sz="1400" dirty="0"/>
          </a:p>
          <a:p>
            <a:pPr eaLnBrk="1" hangingPunct="1">
              <a:spcBef>
                <a:spcPct val="0"/>
              </a:spcBef>
              <a:buClrTx/>
              <a:buSzTx/>
              <a:buFontTx/>
              <a:buNone/>
              <a:defRPr/>
            </a:pPr>
            <a:r>
              <a:rPr lang="en-US" altLang="en-US" sz="1200" dirty="0">
                <a:solidFill>
                  <a:srgbClr val="0000FF"/>
                </a:solidFill>
              </a:rPr>
              <a:t>	</a:t>
            </a:r>
            <a:r>
              <a:rPr lang="en-US" altLang="en-US" sz="1200" dirty="0">
                <a:solidFill>
                  <a:schemeClr val="bg1">
                    <a:lumMod val="75000"/>
                  </a:schemeClr>
                </a:solidFill>
              </a:rPr>
              <a:t>3) </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 </a:t>
            </a:r>
          </a:p>
          <a:p>
            <a:pPr eaLnBrk="1" hangingPunct="1">
              <a:spcBef>
                <a:spcPct val="0"/>
              </a:spcBef>
              <a:buClrTx/>
              <a:buSzTx/>
              <a:buFontTx/>
              <a:buNone/>
              <a:defRPr/>
            </a:pPr>
            <a:r>
              <a:rPr lang="en-US" altLang="en-US" sz="1200" dirty="0">
                <a:solidFill>
                  <a:schemeClr val="bg1">
                    <a:lumMod val="75000"/>
                  </a:schemeClr>
                </a:solidFill>
              </a:rPr>
              <a:t>	6)</a:t>
            </a:r>
          </a:p>
        </p:txBody>
      </p:sp>
      <p:sp>
        <p:nvSpPr>
          <p:cNvPr id="14" name="TextBox 13">
            <a:extLst>
              <a:ext uri="{FF2B5EF4-FFF2-40B4-BE49-F238E27FC236}">
                <a16:creationId xmlns:a16="http://schemas.microsoft.com/office/drawing/2014/main" id="{5A5D59DA-C1BA-D15B-D901-EDB09387C9E6}"/>
              </a:ext>
            </a:extLst>
          </p:cNvPr>
          <p:cNvSpPr txBox="1"/>
          <p:nvPr/>
        </p:nvSpPr>
        <p:spPr>
          <a:xfrm>
            <a:off x="1300163" y="3124200"/>
            <a:ext cx="4872037" cy="210314"/>
          </a:xfrm>
          <a:prstGeom prst="rect">
            <a:avLst/>
          </a:prstGeom>
          <a:solidFill>
            <a:schemeClr val="accent5">
              <a:lumMod val="75000"/>
            </a:schemeClr>
          </a:solidFill>
        </p:spPr>
        <p:txBody>
          <a:bodyPr wrap="square" lIns="25400" tIns="12700" rIns="25400" bIns="12700">
            <a:spAutoFit/>
          </a:bodyPr>
          <a:lstStyle/>
          <a:p>
            <a:pPr>
              <a:defRPr/>
            </a:pPr>
            <a:r>
              <a:rPr lang="de-DE" sz="1200" i="1" dirty="0"/>
              <a:t>Welche beiden betreffen in erster Linie die Bowman-Membran</a:t>
            </a:r>
            <a:r>
              <a:rPr lang="en-US" sz="1200" i="1" dirty="0"/>
              <a:t>?</a:t>
            </a:r>
          </a:p>
        </p:txBody>
      </p:sp>
      <p:sp>
        <p:nvSpPr>
          <p:cNvPr id="61452" name="TextBox 14">
            <a:extLst>
              <a:ext uri="{FF2B5EF4-FFF2-40B4-BE49-F238E27FC236}">
                <a16:creationId xmlns:a16="http://schemas.microsoft.com/office/drawing/2014/main" id="{DC4D7D01-08D6-52C9-C853-A7E688DB1B6D}"/>
              </a:ext>
            </a:extLst>
          </p:cNvPr>
          <p:cNvSpPr txBox="1">
            <a:spLocks noChangeArrowheads="1"/>
          </p:cNvSpPr>
          <p:nvPr/>
        </p:nvSpPr>
        <p:spPr bwMode="auto">
          <a:xfrm>
            <a:off x="3962400" y="2286000"/>
            <a:ext cx="4872038" cy="4603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defRPr/>
            </a:pPr>
            <a:r>
              <a:rPr lang="en-US" altLang="en-US" sz="1200" dirty="0" err="1">
                <a:solidFill>
                  <a:schemeClr val="bg1">
                    <a:lumMod val="75000"/>
                  </a:schemeClr>
                </a:solidFill>
                <a:latin typeface="Segoe Script" panose="030B0504020000000003" pitchFamily="66" charset="0"/>
              </a:rPr>
              <a:t>auch</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bekannt</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als</a:t>
            </a:r>
            <a:r>
              <a:rPr lang="en-US" altLang="en-US" sz="1200" dirty="0">
                <a:solidFill>
                  <a:schemeClr val="bg1">
                    <a:lumMod val="75000"/>
                  </a:schemeClr>
                </a:solidFill>
                <a:latin typeface="Segoe Script" panose="030B0504020000000003" pitchFamily="66" charset="0"/>
              </a:rPr>
              <a:t> … </a:t>
            </a:r>
            <a:r>
              <a:rPr lang="en-US" altLang="en-US" sz="1200" dirty="0" err="1">
                <a:solidFill>
                  <a:schemeClr val="bg1">
                    <a:lumMod val="75000"/>
                  </a:schemeClr>
                </a:solidFill>
                <a:latin typeface="Segoe Script" panose="030B0504020000000003" pitchFamily="66" charset="0"/>
              </a:rPr>
              <a:t>Keratoepithel-Dystrophien</a:t>
            </a:r>
            <a:r>
              <a:rPr lang="en-US" altLang="en-US" sz="1200" dirty="0">
                <a:solidFill>
                  <a:schemeClr val="bg1">
                    <a:lumMod val="75000"/>
                  </a:schemeClr>
                </a:solidFill>
                <a:latin typeface="Segoe Script" panose="030B0504020000000003" pitchFamily="66" charset="0"/>
              </a:rPr>
              <a:t>, </a:t>
            </a:r>
          </a:p>
          <a:p>
            <a:pPr>
              <a:lnSpc>
                <a:spcPts val="1400"/>
              </a:lnSpc>
              <a:defRPr/>
            </a:pPr>
            <a:r>
              <a:rPr lang="en-US" altLang="en-US" sz="1200" dirty="0">
                <a:solidFill>
                  <a:schemeClr val="bg1">
                    <a:lumMod val="75000"/>
                  </a:schemeClr>
                </a:solidFill>
                <a:latin typeface="Segoe Script" panose="030B0504020000000003" pitchFamily="66" charset="0"/>
              </a:rPr>
              <a:t>		  die </a:t>
            </a:r>
            <a:r>
              <a:rPr lang="en-US" altLang="en-US" sz="1200" dirty="0" err="1">
                <a:solidFill>
                  <a:schemeClr val="bg1">
                    <a:lumMod val="75000"/>
                  </a:schemeClr>
                </a:solidFill>
                <a:latin typeface="Segoe Script" panose="030B0504020000000003" pitchFamily="66" charset="0"/>
              </a:rPr>
              <a:t>dafür</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bekannt</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sind</a:t>
            </a:r>
            <a:r>
              <a:rPr lang="en-US" altLang="en-US" sz="1200" dirty="0">
                <a:solidFill>
                  <a:schemeClr val="bg1">
                    <a:lumMod val="75000"/>
                  </a:schemeClr>
                </a:solidFill>
                <a:latin typeface="Segoe Script" panose="030B0504020000000003" pitchFamily="66" charset="0"/>
              </a:rPr>
              <a:t>, …REEs </a:t>
            </a:r>
            <a:r>
              <a:rPr lang="en-US" altLang="en-US" sz="1200" dirty="0" err="1">
                <a:solidFill>
                  <a:schemeClr val="bg1">
                    <a:lumMod val="75000"/>
                  </a:schemeClr>
                </a:solidFill>
                <a:latin typeface="Segoe Script" panose="030B0504020000000003" pitchFamily="66" charset="0"/>
              </a:rPr>
              <a:t>zu</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verursachen</a:t>
            </a:r>
            <a:endParaRPr lang="en-US" altLang="en-US" sz="1200" dirty="0">
              <a:solidFill>
                <a:schemeClr val="bg1">
                  <a:lumMod val="75000"/>
                </a:schemeClr>
              </a:solidFill>
              <a:latin typeface="Segoe Script" panose="030B0504020000000003"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a:extLst>
              <a:ext uri="{FF2B5EF4-FFF2-40B4-BE49-F238E27FC236}">
                <a16:creationId xmlns:a16="http://schemas.microsoft.com/office/drawing/2014/main" id="{580E4419-F243-2A12-C28D-005508D8CD46}"/>
              </a:ext>
            </a:extLst>
          </p:cNvPr>
          <p:cNvSpPr txBox="1">
            <a:spLocks noChangeArrowheads="1"/>
          </p:cNvSpPr>
          <p:nvPr/>
        </p:nvSpPr>
        <p:spPr bwMode="auto">
          <a:xfrm>
            <a:off x="746125" y="609600"/>
            <a:ext cx="3592513"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Epitheliale und subepitheliale Dystrophien</a:t>
            </a:r>
          </a:p>
          <a:p>
            <a:pPr eaLnBrk="1" hangingPunct="1">
              <a:spcBef>
                <a:spcPct val="0"/>
              </a:spcBef>
              <a:buClrTx/>
              <a:buSzTx/>
              <a:buFontTx/>
              <a:buNone/>
            </a:pPr>
            <a:r>
              <a:rPr lang="en-US" altLang="en-US" sz="1200"/>
              <a:t>	1) </a:t>
            </a:r>
            <a:r>
              <a:rPr lang="en-US" altLang="en-US" sz="1200" b="1" i="1">
                <a:solidFill>
                  <a:srgbClr val="0000FF"/>
                </a:solidFill>
              </a:rPr>
              <a:t>?</a:t>
            </a:r>
          </a:p>
          <a:p>
            <a:pPr eaLnBrk="1" hangingPunct="1">
              <a:spcBef>
                <a:spcPct val="0"/>
              </a:spcBef>
              <a:buClrTx/>
              <a:buSzTx/>
              <a:buFont typeface="Wingdings" pitchFamily="2" charset="2"/>
              <a:buNone/>
            </a:pPr>
            <a:r>
              <a:rPr lang="en-US" altLang="en-US" sz="1200"/>
              <a:t>	2) </a:t>
            </a:r>
            <a:r>
              <a:rPr lang="en-US" altLang="en-US" sz="1200" b="1" i="1">
                <a:solidFill>
                  <a:srgbClr val="0000FF"/>
                </a:solidFill>
              </a:rPr>
              <a:t>?</a:t>
            </a:r>
          </a:p>
          <a:p>
            <a:pPr eaLnBrk="1" hangingPunct="1">
              <a:spcBef>
                <a:spcPct val="0"/>
              </a:spcBef>
              <a:buClrTx/>
              <a:buSzTx/>
              <a:buFontTx/>
              <a:buNone/>
            </a:pPr>
            <a:r>
              <a:rPr lang="en-US" altLang="en-US" sz="1200"/>
              <a:t>	3) </a:t>
            </a:r>
            <a:r>
              <a:rPr lang="en-US" altLang="en-US" sz="1200" b="1" i="1">
                <a:solidFill>
                  <a:srgbClr val="0000FF"/>
                </a:solidFill>
              </a:rPr>
              <a:t>?</a:t>
            </a:r>
          </a:p>
          <a:p>
            <a:pPr eaLnBrk="1" hangingPunct="1">
              <a:spcBef>
                <a:spcPct val="0"/>
              </a:spcBef>
              <a:buClrTx/>
              <a:buSzTx/>
              <a:buFontTx/>
              <a:buNone/>
            </a:pPr>
            <a:r>
              <a:rPr lang="en-US" altLang="en-US" sz="1200"/>
              <a:t>	4) </a:t>
            </a:r>
            <a:r>
              <a:rPr lang="en-US" altLang="en-US" sz="1200" b="1" i="1">
                <a:solidFill>
                  <a:srgbClr val="0000FF"/>
                </a:solidFill>
              </a:rPr>
              <a:t>?</a:t>
            </a:r>
          </a:p>
          <a:p>
            <a:pPr eaLnBrk="1" hangingPunct="1">
              <a:spcBef>
                <a:spcPct val="0"/>
              </a:spcBef>
              <a:buClrTx/>
              <a:buSzTx/>
              <a:buFontTx/>
              <a:buNone/>
            </a:pPr>
            <a:r>
              <a:rPr lang="en-US" altLang="en-US" sz="1200">
                <a:solidFill>
                  <a:srgbClr val="0000FF"/>
                </a:solidFill>
              </a:rPr>
              <a:t>	</a:t>
            </a:r>
            <a:r>
              <a:rPr lang="en-US" altLang="en-US" sz="1200"/>
              <a:t>5) </a:t>
            </a:r>
            <a:r>
              <a:rPr lang="en-US" altLang="en-US" sz="1200" b="1" i="1">
                <a:solidFill>
                  <a:srgbClr val="0000FF"/>
                </a:solidFill>
              </a:rPr>
              <a:t>?</a:t>
            </a:r>
          </a:p>
          <a:p>
            <a:pPr eaLnBrk="1" hangingPunct="1">
              <a:spcBef>
                <a:spcPct val="0"/>
              </a:spcBef>
              <a:buClrTx/>
              <a:buSzTx/>
              <a:buFontTx/>
              <a:buNone/>
            </a:pPr>
            <a:r>
              <a:rPr lang="en-US" altLang="en-US" sz="1200">
                <a:solidFill>
                  <a:srgbClr val="0000FF"/>
                </a:solidFill>
              </a:rPr>
              <a:t>	</a:t>
            </a:r>
            <a:r>
              <a:rPr lang="en-US" altLang="en-US" sz="1200"/>
              <a:t>6) </a:t>
            </a:r>
            <a:r>
              <a:rPr lang="en-US" altLang="en-US" sz="1200" b="1" i="1">
                <a:solidFill>
                  <a:srgbClr val="0000FF"/>
                </a:solidFill>
              </a:rPr>
              <a:t>?</a:t>
            </a:r>
          </a:p>
        </p:txBody>
      </p:sp>
      <p:sp>
        <p:nvSpPr>
          <p:cNvPr id="9219" name="Slide Number Placeholder 1">
            <a:extLst>
              <a:ext uri="{FF2B5EF4-FFF2-40B4-BE49-F238E27FC236}">
                <a16:creationId xmlns:a16="http://schemas.microsoft.com/office/drawing/2014/main" id="{A036F526-0B65-5A16-DE61-95F0AAE0D40B}"/>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6AFA9092-127E-934B-92DE-78BE2C128727}" type="slidenum">
              <a:rPr lang="en-US" altLang="en-US" sz="1000" smtClean="0"/>
              <a:t>6</a:t>
            </a:fld>
            <a:endParaRPr lang="en-US" altLang="en-US" sz="1000"/>
          </a:p>
        </p:txBody>
      </p:sp>
      <p:sp>
        <p:nvSpPr>
          <p:cNvPr id="9220" name="TextBox 10">
            <a:extLst>
              <a:ext uri="{FF2B5EF4-FFF2-40B4-BE49-F238E27FC236}">
                <a16:creationId xmlns:a16="http://schemas.microsoft.com/office/drawing/2014/main" id="{D7E87440-F833-35F4-BB10-33B7DC678B0A}"/>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4">
            <a:extLst>
              <a:ext uri="{FF2B5EF4-FFF2-40B4-BE49-F238E27FC236}">
                <a16:creationId xmlns:a16="http://schemas.microsoft.com/office/drawing/2014/main" id="{B29E2D43-B2C4-4E89-8356-332D2E47F391}"/>
              </a:ext>
            </a:extLst>
          </p:cNvPr>
          <p:cNvSpPr txBox="1">
            <a:spLocks noChangeArrowheads="1"/>
          </p:cNvSpPr>
          <p:nvPr/>
        </p:nvSpPr>
        <p:spPr bwMode="auto">
          <a:xfrm>
            <a:off x="762000" y="2322513"/>
            <a:ext cx="3378200"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a:t>
            </a:r>
            <a:endParaRPr lang="en-US" altLang="en-US" sz="1400" dirty="0">
              <a:solidFill>
                <a:schemeClr val="bg1">
                  <a:lumMod val="75000"/>
                </a:schemeClr>
              </a:solidFill>
            </a:endParaRPr>
          </a:p>
        </p:txBody>
      </p:sp>
      <p:sp>
        <p:nvSpPr>
          <p:cNvPr id="10" name="Text Box 7">
            <a:extLst>
              <a:ext uri="{FF2B5EF4-FFF2-40B4-BE49-F238E27FC236}">
                <a16:creationId xmlns:a16="http://schemas.microsoft.com/office/drawing/2014/main" id="{904152BB-6002-17C1-D02B-AC01221EE5BB}"/>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11" name="Text Box 5">
            <a:extLst>
              <a:ext uri="{FF2B5EF4-FFF2-40B4-BE49-F238E27FC236}">
                <a16:creationId xmlns:a16="http://schemas.microsoft.com/office/drawing/2014/main" id="{A896F75B-94E5-A7F5-645B-90C900C28D5D}"/>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9224" name="TextBox 7">
            <a:extLst>
              <a:ext uri="{FF2B5EF4-FFF2-40B4-BE49-F238E27FC236}">
                <a16:creationId xmlns:a16="http://schemas.microsoft.com/office/drawing/2014/main" id="{C854A3E9-0B18-B2E2-796A-BCF3E89FF118}"/>
              </a:ext>
            </a:extLst>
          </p:cNvPr>
          <p:cNvSpPr txBox="1">
            <a:spLocks noChangeArrowheads="1"/>
          </p:cNvSpPr>
          <p:nvPr/>
        </p:nvSpPr>
        <p:spPr bwMode="auto">
          <a:xfrm>
            <a:off x="5562600" y="993775"/>
            <a:ext cx="2362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Was sind die sechs epithelialen/subepithelialen Hornhautdystrophien? </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4">
            <a:extLst>
              <a:ext uri="{FF2B5EF4-FFF2-40B4-BE49-F238E27FC236}">
                <a16:creationId xmlns:a16="http://schemas.microsoft.com/office/drawing/2014/main" id="{C73B9B22-2329-86B2-5F36-74102FE63D6E}"/>
              </a:ext>
            </a:extLst>
          </p:cNvPr>
          <p:cNvSpPr txBox="1">
            <a:spLocks noChangeArrowheads="1"/>
          </p:cNvSpPr>
          <p:nvPr/>
        </p:nvSpPr>
        <p:spPr bwMode="auto">
          <a:xfrm>
            <a:off x="762000" y="2322513"/>
            <a:ext cx="4160838"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t>	1) </a:t>
            </a:r>
            <a:r>
              <a:rPr lang="en-US" altLang="en-US" sz="1200" b="1" dirty="0">
                <a:solidFill>
                  <a:srgbClr val="0000FF"/>
                </a:solidFill>
              </a:rPr>
              <a:t>Hornhautdystrophie </a:t>
            </a:r>
            <a:r>
              <a:rPr lang="en-US" altLang="en-US" sz="1200" b="1" dirty="0" err="1">
                <a:solidFill>
                  <a:srgbClr val="0000FF"/>
                </a:solidFill>
              </a:rPr>
              <a:t>nach Reis-Bückler</a:t>
            </a:r>
            <a:r>
              <a:rPr lang="en-US" altLang="en-US" sz="1200" b="1" dirty="0">
                <a:solidFill>
                  <a:srgbClr val="0000FF"/>
                </a:solidFill>
              </a:rPr>
              <a:t> </a:t>
            </a:r>
          </a:p>
          <a:p>
            <a:pPr eaLnBrk="1" hangingPunct="1">
              <a:spcBef>
                <a:spcPct val="0"/>
              </a:spcBef>
              <a:buClrTx/>
              <a:buSzTx/>
              <a:buFontTx/>
              <a:buNone/>
              <a:defRPr/>
            </a:pPr>
            <a:r>
              <a:rPr lang="en-US" altLang="en-US" sz="1200" dirty="0"/>
              <a:t>	2) </a:t>
            </a:r>
            <a:r>
              <a:rPr lang="en-US" altLang="en-US" sz="1200" b="1" dirty="0">
                <a:solidFill>
                  <a:srgbClr val="0000FF"/>
                </a:solidFill>
              </a:rPr>
              <a:t>Thiel-Behnke-Hornhautdystrophie </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3) </a:t>
            </a:r>
          </a:p>
          <a:p>
            <a:pPr eaLnBrk="1" hangingPunct="1">
              <a:spcBef>
                <a:spcPct val="0"/>
              </a:spcBef>
              <a:buClrTx/>
              <a:buSzTx/>
              <a:buFontTx/>
              <a:buNone/>
              <a:defRPr/>
            </a:pPr>
            <a:r>
              <a:rPr lang="en-US" altLang="en-US" sz="1200" dirty="0">
                <a:solidFill>
                  <a:schemeClr val="bg1">
                    <a:lumMod val="75000"/>
                  </a:schemeClr>
                </a:solidFill>
              </a:rPr>
              <a:t>	4) </a:t>
            </a:r>
          </a:p>
          <a:p>
            <a:pPr eaLnBrk="1" hangingPunct="1">
              <a:spcBef>
                <a:spcPct val="0"/>
              </a:spcBef>
              <a:buClrTx/>
              <a:buSzTx/>
              <a:buFontTx/>
              <a:buNone/>
              <a:defRPr/>
            </a:pPr>
            <a:r>
              <a:rPr lang="en-US" altLang="en-US" sz="1200" dirty="0">
                <a:solidFill>
                  <a:schemeClr val="bg1">
                    <a:lumMod val="75000"/>
                  </a:schemeClr>
                </a:solidFill>
              </a:rPr>
              <a:t>	5) </a:t>
            </a:r>
          </a:p>
          <a:p>
            <a:pPr eaLnBrk="1" hangingPunct="1">
              <a:spcBef>
                <a:spcPct val="0"/>
              </a:spcBef>
              <a:buClrTx/>
              <a:buSzTx/>
              <a:buFontTx/>
              <a:buNone/>
              <a:defRPr/>
            </a:pPr>
            <a:r>
              <a:rPr lang="en-US" altLang="en-US" sz="1200" dirty="0">
                <a:solidFill>
                  <a:schemeClr val="bg1">
                    <a:lumMod val="75000"/>
                  </a:schemeClr>
                </a:solidFill>
              </a:rPr>
              <a:t>	6)</a:t>
            </a:r>
          </a:p>
        </p:txBody>
      </p:sp>
      <p:sp>
        <p:nvSpPr>
          <p:cNvPr id="37892" name="Text Box 7">
            <a:extLst>
              <a:ext uri="{FF2B5EF4-FFF2-40B4-BE49-F238E27FC236}">
                <a16:creationId xmlns:a16="http://schemas.microsoft.com/office/drawing/2014/main" id="{F77D9972-CAEE-92C6-8D57-854004AF9EE6}"/>
              </a:ext>
            </a:extLst>
          </p:cNvPr>
          <p:cNvSpPr txBox="1">
            <a:spLocks noChangeArrowheads="1"/>
          </p:cNvSpPr>
          <p:nvPr/>
        </p:nvSpPr>
        <p:spPr bwMode="auto">
          <a:xfrm>
            <a:off x="762000" y="5751513"/>
            <a:ext cx="2232025" cy="764312"/>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err="1">
                <a:solidFill>
                  <a:schemeClr val="bg1">
                    <a:lumMod val="75000"/>
                  </a:schemeClr>
                </a:solidFill>
              </a:rPr>
              <a:t>Endotheliale</a:t>
            </a:r>
            <a:r>
              <a:rPr lang="en-US" altLang="en-US" sz="1200" b="1" dirty="0">
                <a:solidFill>
                  <a:schemeClr val="bg1">
                    <a:lumMod val="75000"/>
                  </a:schemeClr>
                </a:solidFill>
              </a:rPr>
              <a:t> </a:t>
            </a:r>
            <a:r>
              <a:rPr lang="en-US" altLang="en-US" sz="1200" b="1" dirty="0" err="1">
                <a:solidFill>
                  <a:schemeClr val="bg1">
                    <a:lumMod val="75000"/>
                  </a:schemeClr>
                </a:solidFill>
              </a:rPr>
              <a:t>Dystrophien</a:t>
            </a:r>
            <a:endParaRPr lang="en-US" altLang="en-US" sz="1200" b="1"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64516" name="Slide Number Placeholder 1">
            <a:extLst>
              <a:ext uri="{FF2B5EF4-FFF2-40B4-BE49-F238E27FC236}">
                <a16:creationId xmlns:a16="http://schemas.microsoft.com/office/drawing/2014/main" id="{2A7C97DA-A329-3DC3-F5CA-70967C3EF337}"/>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E746DB7E-F617-0642-A8A9-2AC75D63CC52}" type="slidenum">
              <a:rPr lang="en-US" altLang="en-US" sz="1000" smtClean="0"/>
              <a:t>60</a:t>
            </a:fld>
            <a:endParaRPr lang="en-US" altLang="en-US" sz="1000"/>
          </a:p>
        </p:txBody>
      </p:sp>
      <p:sp>
        <p:nvSpPr>
          <p:cNvPr id="37894" name="Text Box 5">
            <a:extLst>
              <a:ext uri="{FF2B5EF4-FFF2-40B4-BE49-F238E27FC236}">
                <a16:creationId xmlns:a16="http://schemas.microsoft.com/office/drawing/2014/main" id="{387556F0-30D6-A65E-0DD1-DBCA9254F80F}"/>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64518" name="TextBox 2">
            <a:extLst>
              <a:ext uri="{FF2B5EF4-FFF2-40B4-BE49-F238E27FC236}">
                <a16:creationId xmlns:a16="http://schemas.microsoft.com/office/drawing/2014/main" id="{53609CA5-A424-B76E-81EB-5E3C0CDA3DBD}"/>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0AF8DEA0-F56F-11F6-E13D-009A45F26E2E}"/>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64520" name="TextBox 2">
            <a:extLst>
              <a:ext uri="{FF2B5EF4-FFF2-40B4-BE49-F238E27FC236}">
                <a16:creationId xmlns:a16="http://schemas.microsoft.com/office/drawing/2014/main" id="{1BE13439-D5A5-D06B-B6DD-1307E502F2EE}"/>
              </a:ext>
            </a:extLst>
          </p:cNvPr>
          <p:cNvSpPr txBox="1">
            <a:spLocks noChangeArrowheads="1"/>
          </p:cNvSpPr>
          <p:nvPr/>
        </p:nvSpPr>
        <p:spPr bwMode="auto">
          <a:xfrm>
            <a:off x="4958007" y="2681898"/>
            <a:ext cx="4013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a:t>Zwei betreffen in erster Linie die Bowman-Membran</a:t>
            </a:r>
          </a:p>
        </p:txBody>
      </p:sp>
      <p:sp>
        <p:nvSpPr>
          <p:cNvPr id="11" name="TextBox 12">
            <a:extLst>
              <a:ext uri="{FF2B5EF4-FFF2-40B4-BE49-F238E27FC236}">
                <a16:creationId xmlns:a16="http://schemas.microsoft.com/office/drawing/2014/main" id="{66BB053D-EF32-D721-77AF-3E921076D47D}"/>
              </a:ext>
            </a:extLst>
          </p:cNvPr>
          <p:cNvSpPr txBox="1">
            <a:spLocks noChangeArrowheads="1"/>
          </p:cNvSpPr>
          <p:nvPr/>
        </p:nvSpPr>
        <p:spPr bwMode="auto">
          <a:xfrm>
            <a:off x="5238750" y="3140075"/>
            <a:ext cx="2441575" cy="210314"/>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dirty="0">
                <a:solidFill>
                  <a:schemeClr val="bg1">
                    <a:lumMod val="75000"/>
                  </a:schemeClr>
                </a:solidFill>
              </a:rPr>
              <a:t>Es gibt </a:t>
            </a:r>
            <a:r>
              <a:rPr lang="en-US" altLang="en-US" sz="1200" i="1" dirty="0" err="1">
                <a:solidFill>
                  <a:schemeClr val="bg1">
                    <a:lumMod val="75000"/>
                  </a:schemeClr>
                </a:solidFill>
              </a:rPr>
              <a:t>zwei</a:t>
            </a:r>
            <a:r>
              <a:rPr lang="en-US" altLang="en-US" sz="1200" i="1" dirty="0">
                <a:solidFill>
                  <a:schemeClr val="bg1">
                    <a:lumMod val="75000"/>
                  </a:schemeClr>
                </a:solidFill>
              </a:rPr>
              <a:t> „</a:t>
            </a:r>
            <a:r>
              <a:rPr lang="en-US" altLang="en-US" sz="1200" i="1" dirty="0" err="1">
                <a:solidFill>
                  <a:schemeClr val="bg1">
                    <a:lumMod val="75000"/>
                  </a:schemeClr>
                </a:solidFill>
              </a:rPr>
              <a:t>Gittrige</a:t>
            </a:r>
            <a:r>
              <a:rPr lang="en-US" altLang="en-US" sz="1200" i="1" dirty="0">
                <a:solidFill>
                  <a:schemeClr val="bg1">
                    <a:lumMod val="75000"/>
                  </a:schemeClr>
                </a:solidFill>
              </a:rPr>
              <a:t>“-Typen</a:t>
            </a:r>
          </a:p>
        </p:txBody>
      </p:sp>
      <p:sp>
        <p:nvSpPr>
          <p:cNvPr id="12" name="TextBox 13">
            <a:extLst>
              <a:ext uri="{FF2B5EF4-FFF2-40B4-BE49-F238E27FC236}">
                <a16:creationId xmlns:a16="http://schemas.microsoft.com/office/drawing/2014/main" id="{7A49393C-C021-C041-F2D0-082C322460CC}"/>
              </a:ext>
            </a:extLst>
          </p:cNvPr>
          <p:cNvSpPr txBox="1">
            <a:spLocks noChangeArrowheads="1"/>
          </p:cNvSpPr>
          <p:nvPr/>
        </p:nvSpPr>
        <p:spPr bwMode="auto">
          <a:xfrm>
            <a:off x="3479800" y="3503613"/>
            <a:ext cx="2616200" cy="3079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dirty="0">
                <a:solidFill>
                  <a:schemeClr val="bg1">
                    <a:lumMod val="75000"/>
                  </a:schemeClr>
                </a:solidFill>
              </a:rPr>
              <a:t>Zwei sind „granuläre“ Formen</a:t>
            </a:r>
          </a:p>
        </p:txBody>
      </p:sp>
      <p:sp>
        <p:nvSpPr>
          <p:cNvPr id="14" name="TextBox 13">
            <a:extLst>
              <a:ext uri="{FF2B5EF4-FFF2-40B4-BE49-F238E27FC236}">
                <a16:creationId xmlns:a16="http://schemas.microsoft.com/office/drawing/2014/main" id="{9D80DAED-CA26-F38A-183B-41B41EF6777D}"/>
              </a:ext>
            </a:extLst>
          </p:cNvPr>
          <p:cNvSpPr txBox="1"/>
          <p:nvPr/>
        </p:nvSpPr>
        <p:spPr>
          <a:xfrm>
            <a:off x="1300163" y="3124200"/>
            <a:ext cx="4872037" cy="338138"/>
          </a:xfrm>
          <a:prstGeom prst="rect">
            <a:avLst/>
          </a:prstGeom>
          <a:solidFill>
            <a:schemeClr val="accent5">
              <a:lumMod val="75000"/>
            </a:schemeClr>
          </a:solidFill>
        </p:spPr>
        <p:txBody>
          <a:bodyPr wrap="square" lIns="25400" tIns="12700" rIns="25400" bIns="12700">
            <a:spAutoFit/>
          </a:bodyPr>
          <a:lstStyle/>
          <a:p>
            <a:pPr>
              <a:defRPr/>
            </a:pPr>
            <a:r>
              <a:rPr lang="en-US" sz="1200" i="1" dirty="0"/>
              <a:t>Welche beiden betreffen in erster Linie die Bowman-Membran?</a:t>
            </a:r>
          </a:p>
        </p:txBody>
      </p:sp>
      <p:sp>
        <p:nvSpPr>
          <p:cNvPr id="61452" name="TextBox 14">
            <a:extLst>
              <a:ext uri="{FF2B5EF4-FFF2-40B4-BE49-F238E27FC236}">
                <a16:creationId xmlns:a16="http://schemas.microsoft.com/office/drawing/2014/main" id="{7BC70F3D-49C7-3B2C-73A2-9B25BDE4F964}"/>
              </a:ext>
            </a:extLst>
          </p:cNvPr>
          <p:cNvSpPr txBox="1">
            <a:spLocks noChangeArrowheads="1"/>
          </p:cNvSpPr>
          <p:nvPr/>
        </p:nvSpPr>
        <p:spPr bwMode="auto">
          <a:xfrm>
            <a:off x="3962400" y="2286000"/>
            <a:ext cx="4872038" cy="4603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defRPr/>
            </a:pPr>
            <a:r>
              <a:rPr lang="en-US" altLang="en-US" sz="1200">
                <a:solidFill>
                  <a:schemeClr val="bg1">
                    <a:lumMod val="75000"/>
                  </a:schemeClr>
                </a:solidFill>
                <a:latin typeface="Segoe Script" panose="030B0504020000000003" pitchFamily="66" charset="0"/>
              </a:rPr>
              <a:t>auch bekannt als … Keratoepithelin-Dystrophien, </a:t>
            </a:r>
          </a:p>
          <a:p>
            <a:pPr>
              <a:lnSpc>
                <a:spcPts val="1400"/>
              </a:lnSpc>
              <a:defRPr/>
            </a:pPr>
            <a:r>
              <a:rPr lang="en-US" altLang="en-US" sz="1200">
                <a:solidFill>
                  <a:schemeClr val="bg1">
                    <a:lumMod val="75000"/>
                  </a:schemeClr>
                </a:solidFill>
                <a:latin typeface="Segoe Script" panose="030B0504020000000003" pitchFamily="66" charset="0"/>
              </a:rPr>
              <a:t>		  die dafür bekannt sind, …REEs zu verursachen</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4">
            <a:extLst>
              <a:ext uri="{FF2B5EF4-FFF2-40B4-BE49-F238E27FC236}">
                <a16:creationId xmlns:a16="http://schemas.microsoft.com/office/drawing/2014/main" id="{59D5E3E0-6C8D-57E7-7CCE-A07C08D32630}"/>
              </a:ext>
            </a:extLst>
          </p:cNvPr>
          <p:cNvSpPr txBox="1">
            <a:spLocks noChangeArrowheads="1"/>
          </p:cNvSpPr>
          <p:nvPr/>
        </p:nvSpPr>
        <p:spPr bwMode="auto">
          <a:xfrm>
            <a:off x="762000" y="2322513"/>
            <a:ext cx="39338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t>	1) </a:t>
            </a:r>
            <a:r>
              <a:rPr lang="en-US" altLang="en-US" sz="1200" dirty="0">
                <a:solidFill>
                  <a:srgbClr val="0000FF"/>
                </a:solidFill>
              </a:rPr>
              <a:t>Hornhautdystrophie </a:t>
            </a:r>
            <a:r>
              <a:rPr lang="en-US" altLang="en-US" sz="1200" dirty="0" err="1">
                <a:solidFill>
                  <a:srgbClr val="0000FF"/>
                </a:solidFill>
              </a:rPr>
              <a:t>nach Reis-Bückler</a:t>
            </a:r>
            <a:r>
              <a:rPr lang="en-US" altLang="en-US" sz="1200" dirty="0">
                <a:solidFill>
                  <a:srgbClr val="0000FF"/>
                </a:solidFill>
              </a:rPr>
              <a:t> </a:t>
            </a:r>
          </a:p>
          <a:p>
            <a:pPr eaLnBrk="1" hangingPunct="1">
              <a:spcBef>
                <a:spcPct val="0"/>
              </a:spcBef>
              <a:buClrTx/>
              <a:buSzTx/>
              <a:buFontTx/>
              <a:buNone/>
              <a:defRPr/>
            </a:pPr>
            <a:r>
              <a:rPr lang="en-US" altLang="en-US" sz="1200" dirty="0"/>
              <a:t>	2) </a:t>
            </a:r>
            <a:r>
              <a:rPr lang="en-US" altLang="en-US" sz="1200" dirty="0">
                <a:solidFill>
                  <a:srgbClr val="0000FF"/>
                </a:solidFill>
              </a:rPr>
              <a:t>Thiel-Behnke-Hornhautdystrophie </a:t>
            </a:r>
          </a:p>
          <a:p>
            <a:pPr eaLnBrk="1" hangingPunct="1">
              <a:spcBef>
                <a:spcPct val="0"/>
              </a:spcBef>
              <a:buClrTx/>
              <a:buSzTx/>
              <a:buFontTx/>
              <a:buNone/>
              <a:defRPr/>
            </a:pPr>
            <a:r>
              <a:rPr lang="en-US" altLang="en-US" sz="1200" dirty="0"/>
              <a:t>	3) </a:t>
            </a:r>
            <a:r>
              <a:rPr lang="en-US" altLang="en-US" sz="1200" b="1" i="1" dirty="0">
                <a:solidFill>
                  <a:srgbClr val="0000FF"/>
                </a:solidFill>
              </a:rPr>
              <a:t>?</a:t>
            </a:r>
            <a:endParaRPr lang="en-US" altLang="en-US" sz="1400" dirty="0"/>
          </a:p>
          <a:p>
            <a:pPr eaLnBrk="1" hangingPunct="1">
              <a:spcBef>
                <a:spcPct val="0"/>
              </a:spcBef>
              <a:buClrTx/>
              <a:buSzTx/>
              <a:buFontTx/>
              <a:buNone/>
              <a:defRPr/>
            </a:pPr>
            <a:r>
              <a:rPr lang="en-US" altLang="en-US" sz="1200" dirty="0"/>
              <a:t>	4) </a:t>
            </a:r>
            <a:r>
              <a:rPr lang="en-US" altLang="en-US" sz="1200" b="1" i="1" dirty="0">
                <a:solidFill>
                  <a:srgbClr val="0000FF"/>
                </a:solidFill>
              </a:rPr>
              <a:t>?</a:t>
            </a:r>
            <a:endParaRPr lang="en-US" altLang="en-US" sz="1400" dirty="0"/>
          </a:p>
          <a:p>
            <a:pPr eaLnBrk="1" hangingPunct="1">
              <a:spcBef>
                <a:spcPct val="0"/>
              </a:spcBef>
              <a:buClrTx/>
              <a:buSzTx/>
              <a:buFontTx/>
              <a:buNone/>
              <a:defRPr/>
            </a:pPr>
            <a:r>
              <a:rPr lang="en-US" altLang="en-US" sz="1200" dirty="0">
                <a:solidFill>
                  <a:schemeClr val="bg1">
                    <a:lumMod val="75000"/>
                  </a:schemeClr>
                </a:solidFill>
              </a:rPr>
              <a:t>	5) </a:t>
            </a:r>
          </a:p>
          <a:p>
            <a:pPr eaLnBrk="1" hangingPunct="1">
              <a:spcBef>
                <a:spcPct val="0"/>
              </a:spcBef>
              <a:buClrTx/>
              <a:buSzTx/>
              <a:buFontTx/>
              <a:buNone/>
              <a:defRPr/>
            </a:pPr>
            <a:r>
              <a:rPr lang="en-US" altLang="en-US" sz="1200" dirty="0">
                <a:solidFill>
                  <a:schemeClr val="bg1">
                    <a:lumMod val="75000"/>
                  </a:schemeClr>
                </a:solidFill>
              </a:rPr>
              <a:t>	6)</a:t>
            </a:r>
          </a:p>
        </p:txBody>
      </p:sp>
      <p:sp>
        <p:nvSpPr>
          <p:cNvPr id="37892" name="Text Box 7">
            <a:extLst>
              <a:ext uri="{FF2B5EF4-FFF2-40B4-BE49-F238E27FC236}">
                <a16:creationId xmlns:a16="http://schemas.microsoft.com/office/drawing/2014/main" id="{536DF19A-6779-4881-DDE0-C6F1F1AE0442}"/>
              </a:ext>
            </a:extLst>
          </p:cNvPr>
          <p:cNvSpPr txBox="1">
            <a:spLocks noChangeArrowheads="1"/>
          </p:cNvSpPr>
          <p:nvPr/>
        </p:nvSpPr>
        <p:spPr bwMode="auto">
          <a:xfrm>
            <a:off x="762000" y="5751513"/>
            <a:ext cx="2232025" cy="764312"/>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err="1">
                <a:solidFill>
                  <a:schemeClr val="bg1">
                    <a:lumMod val="75000"/>
                  </a:schemeClr>
                </a:solidFill>
              </a:rPr>
              <a:t>Endotheliale</a:t>
            </a:r>
            <a:r>
              <a:rPr lang="en-US" altLang="en-US" sz="1200" b="1" dirty="0">
                <a:solidFill>
                  <a:schemeClr val="bg1">
                    <a:lumMod val="75000"/>
                  </a:schemeClr>
                </a:solidFill>
              </a:rPr>
              <a:t> </a:t>
            </a:r>
            <a:r>
              <a:rPr lang="en-US" altLang="en-US" sz="1200" b="1" dirty="0" err="1">
                <a:solidFill>
                  <a:schemeClr val="bg1">
                    <a:lumMod val="75000"/>
                  </a:schemeClr>
                </a:solidFill>
              </a:rPr>
              <a:t>Dystrophien</a:t>
            </a:r>
            <a:endParaRPr lang="en-US" altLang="en-US" sz="1200" b="1" dirty="0">
              <a:solidFill>
                <a:schemeClr val="bg1">
                  <a:lumMod val="75000"/>
                </a:schemeClr>
              </a:solidFill>
            </a:endParaRP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65540" name="Slide Number Placeholder 1">
            <a:extLst>
              <a:ext uri="{FF2B5EF4-FFF2-40B4-BE49-F238E27FC236}">
                <a16:creationId xmlns:a16="http://schemas.microsoft.com/office/drawing/2014/main" id="{EDB11D1A-572F-01EE-CC4B-197E2260FB16}"/>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ED69061D-D5C6-2443-B7E1-2FE562DAE00F}" type="slidenum">
              <a:rPr lang="en-US" altLang="en-US" sz="1000" smtClean="0"/>
              <a:t>61</a:t>
            </a:fld>
            <a:endParaRPr lang="en-US" altLang="en-US" sz="1000"/>
          </a:p>
        </p:txBody>
      </p:sp>
      <p:sp>
        <p:nvSpPr>
          <p:cNvPr id="37894" name="Text Box 5">
            <a:extLst>
              <a:ext uri="{FF2B5EF4-FFF2-40B4-BE49-F238E27FC236}">
                <a16:creationId xmlns:a16="http://schemas.microsoft.com/office/drawing/2014/main" id="{B792A47D-7ABC-670C-ED60-0A7B0D2E54FF}"/>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65542" name="TextBox 2">
            <a:extLst>
              <a:ext uri="{FF2B5EF4-FFF2-40B4-BE49-F238E27FC236}">
                <a16:creationId xmlns:a16="http://schemas.microsoft.com/office/drawing/2014/main" id="{BC9056D6-68CA-CA06-C441-2291BBE77470}"/>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2CA725F1-4313-0726-F371-66AA6E35611A}"/>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61447" name="TextBox 2">
            <a:extLst>
              <a:ext uri="{FF2B5EF4-FFF2-40B4-BE49-F238E27FC236}">
                <a16:creationId xmlns:a16="http://schemas.microsoft.com/office/drawing/2014/main" id="{B3C08F68-5546-215D-02CD-A495F5F49A9F}"/>
              </a:ext>
            </a:extLst>
          </p:cNvPr>
          <p:cNvSpPr txBox="1">
            <a:spLocks noChangeArrowheads="1"/>
          </p:cNvSpPr>
          <p:nvPr/>
        </p:nvSpPr>
        <p:spPr bwMode="auto">
          <a:xfrm>
            <a:off x="4821238" y="2809111"/>
            <a:ext cx="4013200" cy="3079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dirty="0">
                <a:solidFill>
                  <a:schemeClr val="bg1">
                    <a:lumMod val="75000"/>
                  </a:schemeClr>
                </a:solidFill>
              </a:rPr>
              <a:t>Zwei </a:t>
            </a:r>
            <a:r>
              <a:rPr lang="en-US" altLang="en-US" sz="1200" i="1" dirty="0" err="1">
                <a:solidFill>
                  <a:schemeClr val="bg1">
                    <a:lumMod val="75000"/>
                  </a:schemeClr>
                </a:solidFill>
              </a:rPr>
              <a:t>betreffen</a:t>
            </a:r>
            <a:r>
              <a:rPr lang="en-US" altLang="en-US" sz="1200" i="1" dirty="0">
                <a:solidFill>
                  <a:schemeClr val="bg1">
                    <a:lumMod val="75000"/>
                  </a:schemeClr>
                </a:solidFill>
              </a:rPr>
              <a:t> in </a:t>
            </a:r>
            <a:r>
              <a:rPr lang="en-US" altLang="en-US" sz="1200" i="1" dirty="0" err="1">
                <a:solidFill>
                  <a:schemeClr val="bg1">
                    <a:lumMod val="75000"/>
                  </a:schemeClr>
                </a:solidFill>
              </a:rPr>
              <a:t>erster</a:t>
            </a:r>
            <a:r>
              <a:rPr lang="en-US" altLang="en-US" sz="1200" i="1" dirty="0">
                <a:solidFill>
                  <a:schemeClr val="bg1">
                    <a:lumMod val="75000"/>
                  </a:schemeClr>
                </a:solidFill>
              </a:rPr>
              <a:t> Linie die Bowman-</a:t>
            </a:r>
            <a:r>
              <a:rPr lang="en-US" altLang="en-US" sz="1200" i="1" dirty="0" err="1">
                <a:solidFill>
                  <a:schemeClr val="bg1">
                    <a:lumMod val="75000"/>
                  </a:schemeClr>
                </a:solidFill>
              </a:rPr>
              <a:t>Membran</a:t>
            </a:r>
            <a:endParaRPr lang="en-US" altLang="en-US" sz="1200" i="1" dirty="0">
              <a:solidFill>
                <a:schemeClr val="bg1">
                  <a:lumMod val="75000"/>
                </a:schemeClr>
              </a:solidFill>
            </a:endParaRPr>
          </a:p>
        </p:txBody>
      </p:sp>
      <p:sp>
        <p:nvSpPr>
          <p:cNvPr id="65545" name="TextBox 12">
            <a:extLst>
              <a:ext uri="{FF2B5EF4-FFF2-40B4-BE49-F238E27FC236}">
                <a16:creationId xmlns:a16="http://schemas.microsoft.com/office/drawing/2014/main" id="{24FF1563-112B-199F-92DC-882EB7887949}"/>
              </a:ext>
            </a:extLst>
          </p:cNvPr>
          <p:cNvSpPr txBox="1">
            <a:spLocks noChangeArrowheads="1"/>
          </p:cNvSpPr>
          <p:nvPr/>
        </p:nvSpPr>
        <p:spPr bwMode="auto">
          <a:xfrm>
            <a:off x="5238750" y="3140075"/>
            <a:ext cx="2762250" cy="21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dirty="0"/>
              <a:t>Es </a:t>
            </a:r>
            <a:r>
              <a:rPr lang="en-US" altLang="en-US" sz="1200" b="1" i="1" dirty="0" err="1"/>
              <a:t>gibt</a:t>
            </a:r>
            <a:r>
              <a:rPr lang="en-US" altLang="en-US" sz="1200" b="1" i="1" dirty="0"/>
              <a:t> </a:t>
            </a:r>
            <a:r>
              <a:rPr lang="en-US" altLang="en-US" sz="1200" b="1" i="1" dirty="0" err="1"/>
              <a:t>zwei</a:t>
            </a:r>
            <a:r>
              <a:rPr lang="en-US" altLang="en-US" sz="1200" b="1" i="1" dirty="0"/>
              <a:t> „</a:t>
            </a:r>
            <a:r>
              <a:rPr lang="en-US" altLang="en-US" sz="1200" b="1" i="1" dirty="0" err="1"/>
              <a:t>Gittrige</a:t>
            </a:r>
            <a:r>
              <a:rPr lang="en-US" altLang="en-US" sz="1200" b="1" i="1" dirty="0"/>
              <a:t>“-</a:t>
            </a:r>
            <a:r>
              <a:rPr lang="en-US" altLang="en-US" sz="1200" b="1" i="1" dirty="0" err="1"/>
              <a:t>Typen</a:t>
            </a:r>
            <a:endParaRPr lang="en-US" altLang="en-US" sz="1200" b="1" i="1" dirty="0"/>
          </a:p>
        </p:txBody>
      </p:sp>
      <p:sp>
        <p:nvSpPr>
          <p:cNvPr id="12" name="TextBox 13">
            <a:extLst>
              <a:ext uri="{FF2B5EF4-FFF2-40B4-BE49-F238E27FC236}">
                <a16:creationId xmlns:a16="http://schemas.microsoft.com/office/drawing/2014/main" id="{048E21D6-297C-F55A-3F11-1E578CF39388}"/>
              </a:ext>
            </a:extLst>
          </p:cNvPr>
          <p:cNvSpPr txBox="1">
            <a:spLocks noChangeArrowheads="1"/>
          </p:cNvSpPr>
          <p:nvPr/>
        </p:nvSpPr>
        <p:spPr bwMode="auto">
          <a:xfrm>
            <a:off x="3479800" y="3503613"/>
            <a:ext cx="2616200" cy="3079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dirty="0">
                <a:solidFill>
                  <a:schemeClr val="bg1">
                    <a:lumMod val="75000"/>
                  </a:schemeClr>
                </a:solidFill>
              </a:rPr>
              <a:t>Zwei sind „granuläre“ Formen</a:t>
            </a:r>
          </a:p>
        </p:txBody>
      </p:sp>
      <p:sp>
        <p:nvSpPr>
          <p:cNvPr id="14" name="TextBox 13">
            <a:extLst>
              <a:ext uri="{FF2B5EF4-FFF2-40B4-BE49-F238E27FC236}">
                <a16:creationId xmlns:a16="http://schemas.microsoft.com/office/drawing/2014/main" id="{7AD2C22E-95D7-EFF2-F9BD-1C687CD8F44A}"/>
              </a:ext>
            </a:extLst>
          </p:cNvPr>
          <p:cNvSpPr txBox="1"/>
          <p:nvPr/>
        </p:nvSpPr>
        <p:spPr>
          <a:xfrm>
            <a:off x="1300163" y="3624263"/>
            <a:ext cx="2967037" cy="210314"/>
          </a:xfrm>
          <a:prstGeom prst="rect">
            <a:avLst/>
          </a:prstGeom>
          <a:solidFill>
            <a:schemeClr val="accent1">
              <a:lumMod val="60000"/>
              <a:lumOff val="40000"/>
            </a:schemeClr>
          </a:solidFill>
        </p:spPr>
        <p:txBody>
          <a:bodyPr wrap="square" lIns="25400" tIns="12700" rIns="25400" bIns="12700">
            <a:spAutoFit/>
          </a:bodyPr>
          <a:lstStyle/>
          <a:p>
            <a:pPr>
              <a:defRPr/>
            </a:pPr>
            <a:r>
              <a:rPr lang="en-US" sz="1200" i="1" dirty="0"/>
              <a:t>Was sind die </a:t>
            </a:r>
            <a:r>
              <a:rPr lang="en-US" sz="1200" i="1" dirty="0" err="1"/>
              <a:t>beiden</a:t>
            </a:r>
            <a:r>
              <a:rPr lang="en-US" sz="1200" i="1" dirty="0"/>
              <a:t> </a:t>
            </a:r>
            <a:r>
              <a:rPr lang="en-US" sz="1200" i="1" dirty="0" err="1"/>
              <a:t>Gittrige-Typen</a:t>
            </a:r>
            <a:r>
              <a:rPr lang="en-US" sz="1200" i="1" dirty="0"/>
              <a:t>?</a:t>
            </a:r>
          </a:p>
        </p:txBody>
      </p:sp>
      <p:sp>
        <p:nvSpPr>
          <p:cNvPr id="61452" name="TextBox 14">
            <a:extLst>
              <a:ext uri="{FF2B5EF4-FFF2-40B4-BE49-F238E27FC236}">
                <a16:creationId xmlns:a16="http://schemas.microsoft.com/office/drawing/2014/main" id="{993DC6DF-F7BF-7E22-ABBD-A1B4E08D7390}"/>
              </a:ext>
            </a:extLst>
          </p:cNvPr>
          <p:cNvSpPr txBox="1">
            <a:spLocks noChangeArrowheads="1"/>
          </p:cNvSpPr>
          <p:nvPr/>
        </p:nvSpPr>
        <p:spPr bwMode="auto">
          <a:xfrm>
            <a:off x="3962400" y="2286000"/>
            <a:ext cx="4872038" cy="4603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defRPr/>
            </a:pPr>
            <a:r>
              <a:rPr lang="en-US" altLang="en-US" sz="1200" dirty="0" err="1">
                <a:solidFill>
                  <a:schemeClr val="bg1">
                    <a:lumMod val="75000"/>
                  </a:schemeClr>
                </a:solidFill>
                <a:latin typeface="Segoe Script" panose="030B0504020000000003" pitchFamily="66" charset="0"/>
              </a:rPr>
              <a:t>auch</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bekannt</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als</a:t>
            </a:r>
            <a:r>
              <a:rPr lang="en-US" altLang="en-US" sz="1200" dirty="0">
                <a:solidFill>
                  <a:schemeClr val="bg1">
                    <a:lumMod val="75000"/>
                  </a:schemeClr>
                </a:solidFill>
                <a:latin typeface="Segoe Script" panose="030B0504020000000003" pitchFamily="66" charset="0"/>
              </a:rPr>
              <a:t> … </a:t>
            </a:r>
            <a:r>
              <a:rPr lang="en-US" altLang="en-US" sz="1200" dirty="0" err="1">
                <a:solidFill>
                  <a:schemeClr val="bg1">
                    <a:lumMod val="75000"/>
                  </a:schemeClr>
                </a:solidFill>
                <a:latin typeface="Segoe Script" panose="030B0504020000000003" pitchFamily="66" charset="0"/>
              </a:rPr>
              <a:t>Keratoepithelin-Dystrophien</a:t>
            </a:r>
            <a:r>
              <a:rPr lang="en-US" altLang="en-US" sz="1200" dirty="0">
                <a:solidFill>
                  <a:schemeClr val="bg1">
                    <a:lumMod val="75000"/>
                  </a:schemeClr>
                </a:solidFill>
                <a:latin typeface="Segoe Script" panose="030B0504020000000003" pitchFamily="66" charset="0"/>
              </a:rPr>
              <a:t>, </a:t>
            </a:r>
          </a:p>
          <a:p>
            <a:pPr>
              <a:lnSpc>
                <a:spcPts val="1400"/>
              </a:lnSpc>
              <a:defRPr/>
            </a:pPr>
            <a:r>
              <a:rPr lang="en-US" altLang="en-US" sz="1200" dirty="0">
                <a:solidFill>
                  <a:schemeClr val="bg1">
                    <a:lumMod val="75000"/>
                  </a:schemeClr>
                </a:solidFill>
                <a:latin typeface="Segoe Script" panose="030B0504020000000003" pitchFamily="66" charset="0"/>
              </a:rPr>
              <a:t>		  die </a:t>
            </a:r>
            <a:r>
              <a:rPr lang="en-US" altLang="en-US" sz="1200" dirty="0" err="1">
                <a:solidFill>
                  <a:schemeClr val="bg1">
                    <a:lumMod val="75000"/>
                  </a:schemeClr>
                </a:solidFill>
                <a:latin typeface="Segoe Script" panose="030B0504020000000003" pitchFamily="66" charset="0"/>
              </a:rPr>
              <a:t>dafür</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bekannt</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sind</a:t>
            </a:r>
            <a:r>
              <a:rPr lang="en-US" altLang="en-US" sz="1200" dirty="0">
                <a:solidFill>
                  <a:schemeClr val="bg1">
                    <a:lumMod val="75000"/>
                  </a:schemeClr>
                </a:solidFill>
                <a:latin typeface="Segoe Script" panose="030B0504020000000003" pitchFamily="66" charset="0"/>
              </a:rPr>
              <a:t>, …REEs </a:t>
            </a:r>
            <a:r>
              <a:rPr lang="en-US" altLang="en-US" sz="1200" dirty="0" err="1">
                <a:solidFill>
                  <a:schemeClr val="bg1">
                    <a:lumMod val="75000"/>
                  </a:schemeClr>
                </a:solidFill>
                <a:latin typeface="Segoe Script" panose="030B0504020000000003" pitchFamily="66" charset="0"/>
              </a:rPr>
              <a:t>zu</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verursachen</a:t>
            </a:r>
            <a:endParaRPr lang="en-US" altLang="en-US" sz="1200" dirty="0">
              <a:solidFill>
                <a:schemeClr val="bg1">
                  <a:lumMod val="75000"/>
                </a:schemeClr>
              </a:solidFill>
              <a:latin typeface="Segoe Script" panose="030B0504020000000003" pitchFamily="66" charset="0"/>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7">
            <a:extLst>
              <a:ext uri="{FF2B5EF4-FFF2-40B4-BE49-F238E27FC236}">
                <a16:creationId xmlns:a16="http://schemas.microsoft.com/office/drawing/2014/main" id="{48E529B7-EB6C-454C-2C07-E82128821940}"/>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66563" name="Slide Number Placeholder 1">
            <a:extLst>
              <a:ext uri="{FF2B5EF4-FFF2-40B4-BE49-F238E27FC236}">
                <a16:creationId xmlns:a16="http://schemas.microsoft.com/office/drawing/2014/main" id="{8AECCCCA-8D5D-12D3-1F9E-20E475FE0F20}"/>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1D611856-B53E-0F43-A98D-FE50B8BFC2E8}" type="slidenum">
              <a:rPr lang="en-US" altLang="en-US" sz="1000" smtClean="0"/>
              <a:t>62</a:t>
            </a:fld>
            <a:endParaRPr lang="en-US" altLang="en-US" sz="1000"/>
          </a:p>
        </p:txBody>
      </p:sp>
      <p:sp>
        <p:nvSpPr>
          <p:cNvPr id="37894" name="Text Box 5">
            <a:extLst>
              <a:ext uri="{FF2B5EF4-FFF2-40B4-BE49-F238E27FC236}">
                <a16:creationId xmlns:a16="http://schemas.microsoft.com/office/drawing/2014/main" id="{4C835546-795B-B82C-E730-492CC116F5DF}"/>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66565" name="TextBox 2">
            <a:extLst>
              <a:ext uri="{FF2B5EF4-FFF2-40B4-BE49-F238E27FC236}">
                <a16:creationId xmlns:a16="http://schemas.microsoft.com/office/drawing/2014/main" id="{643C0AD6-848B-AE2C-EB96-89286B4AC3CC}"/>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AE6F71EC-5CA0-B25D-A695-8CB5B7839CF1}"/>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61447" name="TextBox 2">
            <a:extLst>
              <a:ext uri="{FF2B5EF4-FFF2-40B4-BE49-F238E27FC236}">
                <a16:creationId xmlns:a16="http://schemas.microsoft.com/office/drawing/2014/main" id="{7C91B8F6-C143-BB58-D928-9E7B2AF00EC9}"/>
              </a:ext>
            </a:extLst>
          </p:cNvPr>
          <p:cNvSpPr txBox="1">
            <a:spLocks noChangeArrowheads="1"/>
          </p:cNvSpPr>
          <p:nvPr/>
        </p:nvSpPr>
        <p:spPr bwMode="auto">
          <a:xfrm>
            <a:off x="5104423" y="2612673"/>
            <a:ext cx="4013200" cy="210314"/>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de-DE" altLang="en-US" sz="1200" i="1" dirty="0">
                <a:solidFill>
                  <a:schemeClr val="bg1">
                    <a:lumMod val="75000"/>
                  </a:schemeClr>
                </a:solidFill>
              </a:rPr>
              <a:t>Zwei betreffen in erster Linie die Bowman-Membran</a:t>
            </a:r>
            <a:endParaRPr lang="en-US" altLang="en-US" sz="1200" i="1" dirty="0">
              <a:solidFill>
                <a:schemeClr val="bg1">
                  <a:lumMod val="75000"/>
                </a:schemeClr>
              </a:solidFill>
            </a:endParaRPr>
          </a:p>
        </p:txBody>
      </p:sp>
      <p:sp>
        <p:nvSpPr>
          <p:cNvPr id="66568" name="TextBox 12">
            <a:extLst>
              <a:ext uri="{FF2B5EF4-FFF2-40B4-BE49-F238E27FC236}">
                <a16:creationId xmlns:a16="http://schemas.microsoft.com/office/drawing/2014/main" id="{45933760-5E1F-3414-F372-8022788247CB}"/>
              </a:ext>
            </a:extLst>
          </p:cNvPr>
          <p:cNvSpPr txBox="1">
            <a:spLocks noChangeArrowheads="1"/>
          </p:cNvSpPr>
          <p:nvPr/>
        </p:nvSpPr>
        <p:spPr bwMode="auto">
          <a:xfrm>
            <a:off x="5257800" y="3002046"/>
            <a:ext cx="2762250" cy="210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dirty="0"/>
              <a:t>Es </a:t>
            </a:r>
            <a:r>
              <a:rPr lang="en-US" altLang="en-US" sz="1200" b="1" i="1" dirty="0" err="1"/>
              <a:t>gibt</a:t>
            </a:r>
            <a:r>
              <a:rPr lang="en-US" altLang="en-US" sz="1200" b="1" i="1" dirty="0"/>
              <a:t> </a:t>
            </a:r>
            <a:r>
              <a:rPr lang="en-US" altLang="en-US" sz="1200" b="1" i="1" dirty="0" err="1"/>
              <a:t>zwei</a:t>
            </a:r>
            <a:r>
              <a:rPr lang="en-US" altLang="en-US" sz="1200" b="1" i="1" dirty="0"/>
              <a:t> „</a:t>
            </a:r>
            <a:r>
              <a:rPr lang="en-US" altLang="en-US" sz="1200" b="1" i="1" dirty="0" err="1"/>
              <a:t>Gittrige</a:t>
            </a:r>
            <a:r>
              <a:rPr lang="en-US" altLang="en-US" sz="1200" b="1" i="1" dirty="0"/>
              <a:t>“-</a:t>
            </a:r>
            <a:r>
              <a:rPr lang="en-US" altLang="en-US" sz="1200" b="1" i="1" dirty="0" err="1"/>
              <a:t>Typen</a:t>
            </a:r>
            <a:endParaRPr lang="en-US" altLang="en-US" sz="1200" b="1" i="1" dirty="0"/>
          </a:p>
        </p:txBody>
      </p:sp>
      <p:sp>
        <p:nvSpPr>
          <p:cNvPr id="12" name="TextBox 13">
            <a:extLst>
              <a:ext uri="{FF2B5EF4-FFF2-40B4-BE49-F238E27FC236}">
                <a16:creationId xmlns:a16="http://schemas.microsoft.com/office/drawing/2014/main" id="{82CC466B-7F7C-E5A5-A7B8-69AEB8F96F0A}"/>
              </a:ext>
            </a:extLst>
          </p:cNvPr>
          <p:cNvSpPr txBox="1">
            <a:spLocks noChangeArrowheads="1"/>
          </p:cNvSpPr>
          <p:nvPr/>
        </p:nvSpPr>
        <p:spPr bwMode="auto">
          <a:xfrm>
            <a:off x="3479800" y="3503613"/>
            <a:ext cx="2616200" cy="3079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dirty="0">
                <a:solidFill>
                  <a:schemeClr val="bg1">
                    <a:lumMod val="75000"/>
                  </a:schemeClr>
                </a:solidFill>
              </a:rPr>
              <a:t>Zwei sind „granuläre“ Formen</a:t>
            </a:r>
          </a:p>
        </p:txBody>
      </p:sp>
      <p:sp>
        <p:nvSpPr>
          <p:cNvPr id="61452" name="TextBox 14">
            <a:extLst>
              <a:ext uri="{FF2B5EF4-FFF2-40B4-BE49-F238E27FC236}">
                <a16:creationId xmlns:a16="http://schemas.microsoft.com/office/drawing/2014/main" id="{55388E72-08F7-1174-D4C9-5DB6AA6674D3}"/>
              </a:ext>
            </a:extLst>
          </p:cNvPr>
          <p:cNvSpPr txBox="1">
            <a:spLocks noChangeArrowheads="1"/>
          </p:cNvSpPr>
          <p:nvPr/>
        </p:nvSpPr>
        <p:spPr bwMode="auto">
          <a:xfrm>
            <a:off x="3962400" y="2286000"/>
            <a:ext cx="4872038" cy="4603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defRPr/>
            </a:pPr>
            <a:r>
              <a:rPr lang="en-US" altLang="en-US" sz="1200" dirty="0" err="1">
                <a:solidFill>
                  <a:schemeClr val="bg1">
                    <a:lumMod val="75000"/>
                  </a:schemeClr>
                </a:solidFill>
                <a:latin typeface="Segoe Script" panose="030B0504020000000003" pitchFamily="66" charset="0"/>
              </a:rPr>
              <a:t>auch</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bekannt</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als</a:t>
            </a:r>
            <a:r>
              <a:rPr lang="en-US" altLang="en-US" sz="1200" dirty="0">
                <a:solidFill>
                  <a:schemeClr val="bg1">
                    <a:lumMod val="75000"/>
                  </a:schemeClr>
                </a:solidFill>
                <a:latin typeface="Segoe Script" panose="030B0504020000000003" pitchFamily="66" charset="0"/>
              </a:rPr>
              <a:t> … </a:t>
            </a:r>
            <a:r>
              <a:rPr lang="en-US" altLang="en-US" sz="1200" dirty="0" err="1">
                <a:solidFill>
                  <a:schemeClr val="bg1">
                    <a:lumMod val="75000"/>
                  </a:schemeClr>
                </a:solidFill>
                <a:latin typeface="Segoe Script" panose="030B0504020000000003" pitchFamily="66" charset="0"/>
              </a:rPr>
              <a:t>Keratoepithelin-Dystrophien</a:t>
            </a:r>
            <a:r>
              <a:rPr lang="en-US" altLang="en-US" sz="1200" dirty="0">
                <a:solidFill>
                  <a:schemeClr val="bg1">
                    <a:lumMod val="75000"/>
                  </a:schemeClr>
                </a:solidFill>
                <a:latin typeface="Segoe Script" panose="030B0504020000000003" pitchFamily="66" charset="0"/>
              </a:rPr>
              <a:t>, </a:t>
            </a:r>
          </a:p>
          <a:p>
            <a:pPr>
              <a:lnSpc>
                <a:spcPts val="1400"/>
              </a:lnSpc>
              <a:defRPr/>
            </a:pPr>
            <a:r>
              <a:rPr lang="en-US" altLang="en-US" sz="1200" dirty="0">
                <a:solidFill>
                  <a:schemeClr val="bg1">
                    <a:lumMod val="75000"/>
                  </a:schemeClr>
                </a:solidFill>
                <a:latin typeface="Segoe Script" panose="030B0504020000000003" pitchFamily="66" charset="0"/>
              </a:rPr>
              <a:t>		  die </a:t>
            </a:r>
            <a:r>
              <a:rPr lang="en-US" altLang="en-US" sz="1200" dirty="0" err="1">
                <a:solidFill>
                  <a:schemeClr val="bg1">
                    <a:lumMod val="75000"/>
                  </a:schemeClr>
                </a:solidFill>
                <a:latin typeface="Segoe Script" panose="030B0504020000000003" pitchFamily="66" charset="0"/>
              </a:rPr>
              <a:t>dafür</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bekannt</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sind</a:t>
            </a:r>
            <a:r>
              <a:rPr lang="en-US" altLang="en-US" sz="1200" dirty="0">
                <a:solidFill>
                  <a:schemeClr val="bg1">
                    <a:lumMod val="75000"/>
                  </a:schemeClr>
                </a:solidFill>
                <a:latin typeface="Segoe Script" panose="030B0504020000000003" pitchFamily="66" charset="0"/>
              </a:rPr>
              <a:t>, …REEs </a:t>
            </a:r>
            <a:r>
              <a:rPr lang="en-US" altLang="en-US" sz="1200" dirty="0" err="1">
                <a:solidFill>
                  <a:schemeClr val="bg1">
                    <a:lumMod val="75000"/>
                  </a:schemeClr>
                </a:solidFill>
                <a:latin typeface="Segoe Script" panose="030B0504020000000003" pitchFamily="66" charset="0"/>
              </a:rPr>
              <a:t>zu</a:t>
            </a:r>
            <a:r>
              <a:rPr lang="en-US" altLang="en-US" sz="1200" dirty="0">
                <a:solidFill>
                  <a:schemeClr val="bg1">
                    <a:lumMod val="75000"/>
                  </a:schemeClr>
                </a:solidFill>
                <a:latin typeface="Segoe Script" panose="030B0504020000000003" pitchFamily="66" charset="0"/>
              </a:rPr>
              <a:t> </a:t>
            </a:r>
            <a:r>
              <a:rPr lang="en-US" altLang="en-US" sz="1200" dirty="0" err="1">
                <a:solidFill>
                  <a:schemeClr val="bg1">
                    <a:lumMod val="75000"/>
                  </a:schemeClr>
                </a:solidFill>
                <a:latin typeface="Segoe Script" panose="030B0504020000000003" pitchFamily="66" charset="0"/>
              </a:rPr>
              <a:t>verursachen</a:t>
            </a:r>
            <a:endParaRPr lang="en-US" altLang="en-US" sz="1200" dirty="0">
              <a:solidFill>
                <a:schemeClr val="bg1">
                  <a:lumMod val="75000"/>
                </a:schemeClr>
              </a:solidFill>
              <a:latin typeface="Segoe Script" panose="030B0504020000000003" pitchFamily="66" charset="0"/>
            </a:endParaRPr>
          </a:p>
        </p:txBody>
      </p:sp>
      <p:sp>
        <p:nvSpPr>
          <p:cNvPr id="13" name="Text Box 4">
            <a:extLst>
              <a:ext uri="{FF2B5EF4-FFF2-40B4-BE49-F238E27FC236}">
                <a16:creationId xmlns:a16="http://schemas.microsoft.com/office/drawing/2014/main" id="{AFB2638D-7450-F2C2-7A83-8EFEF11172BA}"/>
              </a:ext>
            </a:extLst>
          </p:cNvPr>
          <p:cNvSpPr txBox="1">
            <a:spLocks noChangeArrowheads="1"/>
          </p:cNvSpPr>
          <p:nvPr/>
        </p:nvSpPr>
        <p:spPr bwMode="auto">
          <a:xfrm>
            <a:off x="762000" y="2322513"/>
            <a:ext cx="3933825"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Epithel-Stroma</a:t>
            </a:r>
            <a:r>
              <a:rPr lang="en-US" altLang="en-US" sz="1200" b="1" i="1" dirty="0"/>
              <a:t>-TGFBI</a:t>
            </a:r>
            <a:r>
              <a:rPr lang="en-US" altLang="en-US" sz="1200" b="1" dirty="0"/>
              <a:t>-Dystrophien </a:t>
            </a:r>
          </a:p>
          <a:p>
            <a:pPr eaLnBrk="1" hangingPunct="1">
              <a:spcBef>
                <a:spcPct val="0"/>
              </a:spcBef>
              <a:buClrTx/>
              <a:buSzTx/>
              <a:buFontTx/>
              <a:buNone/>
              <a:defRPr/>
            </a:pPr>
            <a:r>
              <a:rPr lang="en-US" altLang="en-US" sz="1200" dirty="0"/>
              <a:t>	1) </a:t>
            </a:r>
            <a:r>
              <a:rPr lang="en-US" altLang="en-US" sz="1200" dirty="0" err="1">
                <a:solidFill>
                  <a:srgbClr val="0000FF"/>
                </a:solidFill>
              </a:rPr>
              <a:t>Reis-Bückler</a:t>
            </a:r>
            <a:r>
              <a:rPr lang="en-US" altLang="en-US" sz="1200" dirty="0">
                <a:solidFill>
                  <a:srgbClr val="0000FF"/>
                </a:solidFill>
              </a:rPr>
              <a:t>-Hornhautdystrophie </a:t>
            </a:r>
          </a:p>
          <a:p>
            <a:pPr eaLnBrk="1" hangingPunct="1">
              <a:spcBef>
                <a:spcPct val="0"/>
              </a:spcBef>
              <a:buClrTx/>
              <a:buSzTx/>
              <a:buFontTx/>
              <a:buNone/>
              <a:defRPr/>
            </a:pPr>
            <a:r>
              <a:rPr lang="en-US" altLang="en-US" sz="1200" dirty="0"/>
              <a:t>	2) </a:t>
            </a:r>
            <a:r>
              <a:rPr lang="en-US" altLang="en-US" sz="1200" dirty="0">
                <a:solidFill>
                  <a:srgbClr val="0000FF"/>
                </a:solidFill>
              </a:rPr>
              <a:t>Thiel-Behnke-Hornhautdystrophie </a:t>
            </a:r>
          </a:p>
          <a:p>
            <a:pPr eaLnBrk="1" hangingPunct="1">
              <a:spcBef>
                <a:spcPct val="0"/>
              </a:spcBef>
              <a:buClrTx/>
              <a:buSzTx/>
              <a:buFontTx/>
              <a:buNone/>
              <a:defRPr/>
            </a:pPr>
            <a:r>
              <a:rPr lang="en-US" altLang="en-US" sz="1200" dirty="0"/>
              <a:t>	3) </a:t>
            </a:r>
            <a:r>
              <a:rPr lang="en-US" altLang="en-US" sz="1200" b="1" dirty="0" err="1">
                <a:solidFill>
                  <a:srgbClr val="0000FF"/>
                </a:solidFill>
              </a:rPr>
              <a:t>Gittrige</a:t>
            </a:r>
            <a:r>
              <a:rPr lang="en-US" altLang="en-US" sz="1200" b="1" dirty="0">
                <a:solidFill>
                  <a:srgbClr val="0000FF"/>
                </a:solidFill>
              </a:rPr>
              <a:t> </a:t>
            </a:r>
            <a:r>
              <a:rPr lang="en-US" altLang="en-US" sz="1200" b="1" dirty="0" err="1">
                <a:solidFill>
                  <a:srgbClr val="0000FF"/>
                </a:solidFill>
              </a:rPr>
              <a:t>Dystrophie</a:t>
            </a:r>
            <a:r>
              <a:rPr lang="en-US" altLang="en-US" sz="1200" b="1" dirty="0">
                <a:solidFill>
                  <a:srgbClr val="0000FF"/>
                </a:solidFill>
              </a:rPr>
              <a:t>, Typ 1</a:t>
            </a:r>
          </a:p>
          <a:p>
            <a:pPr eaLnBrk="1" hangingPunct="1">
              <a:spcBef>
                <a:spcPct val="0"/>
              </a:spcBef>
              <a:buClrTx/>
              <a:buSzTx/>
              <a:buFontTx/>
              <a:buNone/>
              <a:defRPr/>
            </a:pPr>
            <a:r>
              <a:rPr lang="en-US" altLang="en-US" sz="1200" dirty="0">
                <a:solidFill>
                  <a:srgbClr val="0000FF"/>
                </a:solidFill>
              </a:rPr>
              <a:t>	</a:t>
            </a:r>
            <a:r>
              <a:rPr lang="en-US" altLang="en-US" sz="1200" dirty="0"/>
              <a:t>4) </a:t>
            </a:r>
            <a:r>
              <a:rPr lang="en-US" altLang="en-US" sz="1200" b="1" dirty="0" err="1">
                <a:solidFill>
                  <a:srgbClr val="0000FF"/>
                </a:solidFill>
              </a:rPr>
              <a:t>Gittrige</a:t>
            </a:r>
            <a:r>
              <a:rPr lang="en-US" altLang="en-US" sz="1200" b="1" dirty="0">
                <a:solidFill>
                  <a:srgbClr val="0000FF"/>
                </a:solidFill>
              </a:rPr>
              <a:t> </a:t>
            </a:r>
            <a:r>
              <a:rPr lang="en-US" altLang="en-US" sz="1200" b="1" dirty="0" err="1">
                <a:solidFill>
                  <a:srgbClr val="0000FF"/>
                </a:solidFill>
              </a:rPr>
              <a:t>Dystrophie</a:t>
            </a:r>
            <a:r>
              <a:rPr lang="en-US" altLang="en-US" sz="1200" b="1" dirty="0">
                <a:solidFill>
                  <a:srgbClr val="0000FF"/>
                </a:solidFill>
              </a:rPr>
              <a:t>, Typ alle anderen</a:t>
            </a:r>
          </a:p>
          <a:p>
            <a:pPr eaLnBrk="1" hangingPunct="1">
              <a:spcBef>
                <a:spcPct val="0"/>
              </a:spcBef>
              <a:buClrTx/>
              <a:buSzTx/>
              <a:buFontTx/>
              <a:buNone/>
              <a:defRPr/>
            </a:pPr>
            <a:r>
              <a:rPr lang="en-US" altLang="en-US" sz="1200" dirty="0"/>
              <a:t>	</a:t>
            </a:r>
            <a:r>
              <a:rPr lang="en-US" altLang="en-US" sz="1200" dirty="0">
                <a:solidFill>
                  <a:schemeClr val="bg1">
                    <a:lumMod val="75000"/>
                  </a:schemeClr>
                </a:solidFill>
              </a:rPr>
              <a:t>5) </a:t>
            </a:r>
          </a:p>
          <a:p>
            <a:pPr eaLnBrk="1" hangingPunct="1">
              <a:spcBef>
                <a:spcPct val="0"/>
              </a:spcBef>
              <a:buClrTx/>
              <a:buSzTx/>
              <a:buFontTx/>
              <a:buNone/>
              <a:defRPr/>
            </a:pPr>
            <a:r>
              <a:rPr lang="en-US" altLang="en-US" sz="1200" dirty="0">
                <a:solidFill>
                  <a:schemeClr val="bg1">
                    <a:lumMod val="75000"/>
                  </a:schemeClr>
                </a:solidFill>
              </a:rPr>
              <a:t>	6)</a:t>
            </a:r>
          </a:p>
        </p:txBody>
      </p:sp>
      <p:sp>
        <p:nvSpPr>
          <p:cNvPr id="14" name="TextBox 13">
            <a:extLst>
              <a:ext uri="{FF2B5EF4-FFF2-40B4-BE49-F238E27FC236}">
                <a16:creationId xmlns:a16="http://schemas.microsoft.com/office/drawing/2014/main" id="{53B1E76A-4035-1E9B-919A-4293F2C68FF9}"/>
              </a:ext>
            </a:extLst>
          </p:cNvPr>
          <p:cNvSpPr txBox="1"/>
          <p:nvPr/>
        </p:nvSpPr>
        <p:spPr>
          <a:xfrm>
            <a:off x="1300163" y="3624263"/>
            <a:ext cx="2967037" cy="394980"/>
          </a:xfrm>
          <a:prstGeom prst="rect">
            <a:avLst/>
          </a:prstGeom>
          <a:solidFill>
            <a:schemeClr val="accent1">
              <a:lumMod val="60000"/>
              <a:lumOff val="40000"/>
            </a:schemeClr>
          </a:solidFill>
        </p:spPr>
        <p:txBody>
          <a:bodyPr wrap="square" lIns="25400" tIns="12700" rIns="25400" bIns="12700">
            <a:spAutoFit/>
          </a:bodyPr>
          <a:lstStyle/>
          <a:p>
            <a:pPr>
              <a:defRPr/>
            </a:pPr>
            <a:r>
              <a:rPr lang="en-US" sz="1200" i="1" dirty="0"/>
              <a:t>Was sind die </a:t>
            </a:r>
            <a:r>
              <a:rPr lang="en-US" sz="1200" i="1" dirty="0" err="1"/>
              <a:t>beiden</a:t>
            </a:r>
            <a:r>
              <a:rPr lang="en-US" sz="1200" i="1" dirty="0"/>
              <a:t> </a:t>
            </a:r>
            <a:r>
              <a:rPr lang="de-DE" sz="1200" i="1" dirty="0"/>
              <a:t>Was sind die beiden </a:t>
            </a:r>
            <a:r>
              <a:rPr lang="de-DE" sz="1200" i="1" dirty="0" err="1"/>
              <a:t>Gittrige</a:t>
            </a:r>
            <a:r>
              <a:rPr lang="de-DE" sz="1200" i="1" dirty="0"/>
              <a:t>-Typen</a:t>
            </a:r>
            <a:r>
              <a:rPr lang="en-US" sz="1200" i="1" dirty="0"/>
              <a:t>?</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7">
            <a:extLst>
              <a:ext uri="{FF2B5EF4-FFF2-40B4-BE49-F238E27FC236}">
                <a16:creationId xmlns:a16="http://schemas.microsoft.com/office/drawing/2014/main" id="{38F94848-7A90-6607-5A9F-6AC3E663F992}"/>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67587" name="Slide Number Placeholder 1">
            <a:extLst>
              <a:ext uri="{FF2B5EF4-FFF2-40B4-BE49-F238E27FC236}">
                <a16:creationId xmlns:a16="http://schemas.microsoft.com/office/drawing/2014/main" id="{571D8B77-5F86-53CD-0D44-6DBFDE5839C8}"/>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6E735899-0913-D448-989D-6D2DFC427834}" type="slidenum">
              <a:rPr lang="en-US" altLang="en-US" sz="1000" smtClean="0"/>
              <a:t>63</a:t>
            </a:fld>
            <a:endParaRPr lang="en-US" altLang="en-US" sz="1000"/>
          </a:p>
        </p:txBody>
      </p:sp>
      <p:sp>
        <p:nvSpPr>
          <p:cNvPr id="37894" name="Text Box 5">
            <a:extLst>
              <a:ext uri="{FF2B5EF4-FFF2-40B4-BE49-F238E27FC236}">
                <a16:creationId xmlns:a16="http://schemas.microsoft.com/office/drawing/2014/main" id="{AB3AC7E8-7E36-43DA-09F7-8F82B4A7EA17}"/>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67589" name="TextBox 2">
            <a:extLst>
              <a:ext uri="{FF2B5EF4-FFF2-40B4-BE49-F238E27FC236}">
                <a16:creationId xmlns:a16="http://schemas.microsoft.com/office/drawing/2014/main" id="{EB5B9E4F-7608-DD5B-9635-E4CC7BF5627C}"/>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156993F6-1A51-7491-DBB3-E109257CC2DC}"/>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61447" name="TextBox 2">
            <a:extLst>
              <a:ext uri="{FF2B5EF4-FFF2-40B4-BE49-F238E27FC236}">
                <a16:creationId xmlns:a16="http://schemas.microsoft.com/office/drawing/2014/main" id="{0A027C4B-052B-29EA-B6AA-C919836AC032}"/>
              </a:ext>
            </a:extLst>
          </p:cNvPr>
          <p:cNvSpPr txBox="1">
            <a:spLocks noChangeArrowheads="1"/>
          </p:cNvSpPr>
          <p:nvPr/>
        </p:nvSpPr>
        <p:spPr bwMode="auto">
          <a:xfrm>
            <a:off x="4821238" y="2663825"/>
            <a:ext cx="4013200" cy="3079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a:solidFill>
                  <a:schemeClr val="bg1">
                    <a:lumMod val="75000"/>
                  </a:schemeClr>
                </a:solidFill>
              </a:rPr>
              <a:t>Zwei betreffen in erster Linie die Bowman-Membran</a:t>
            </a:r>
          </a:p>
        </p:txBody>
      </p:sp>
      <p:sp>
        <p:nvSpPr>
          <p:cNvPr id="11" name="TextBox 12">
            <a:extLst>
              <a:ext uri="{FF2B5EF4-FFF2-40B4-BE49-F238E27FC236}">
                <a16:creationId xmlns:a16="http://schemas.microsoft.com/office/drawing/2014/main" id="{558838E2-DABF-C6A5-D46E-A07D2CD394FF}"/>
              </a:ext>
            </a:extLst>
          </p:cNvPr>
          <p:cNvSpPr txBox="1">
            <a:spLocks noChangeArrowheads="1"/>
          </p:cNvSpPr>
          <p:nvPr/>
        </p:nvSpPr>
        <p:spPr bwMode="auto">
          <a:xfrm>
            <a:off x="5238750" y="3140075"/>
            <a:ext cx="2762250" cy="210314"/>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dirty="0">
                <a:solidFill>
                  <a:schemeClr val="bg1">
                    <a:lumMod val="75000"/>
                  </a:schemeClr>
                </a:solidFill>
              </a:rPr>
              <a:t>Es gibt </a:t>
            </a:r>
            <a:r>
              <a:rPr lang="en-US" altLang="en-US" sz="1200" i="1" dirty="0" err="1">
                <a:solidFill>
                  <a:schemeClr val="bg1">
                    <a:lumMod val="75000"/>
                  </a:schemeClr>
                </a:solidFill>
              </a:rPr>
              <a:t>zwei</a:t>
            </a:r>
            <a:r>
              <a:rPr lang="en-US" altLang="en-US" sz="1200" i="1" dirty="0">
                <a:solidFill>
                  <a:schemeClr val="bg1">
                    <a:lumMod val="75000"/>
                  </a:schemeClr>
                </a:solidFill>
              </a:rPr>
              <a:t> „</a:t>
            </a:r>
            <a:r>
              <a:rPr lang="en-US" altLang="en-US" sz="1200" i="1" dirty="0" err="1">
                <a:solidFill>
                  <a:schemeClr val="bg1">
                    <a:lumMod val="75000"/>
                  </a:schemeClr>
                </a:solidFill>
              </a:rPr>
              <a:t>Gittrige</a:t>
            </a:r>
            <a:r>
              <a:rPr lang="en-US" altLang="en-US" sz="1200" i="1" dirty="0">
                <a:solidFill>
                  <a:schemeClr val="bg1">
                    <a:lumMod val="75000"/>
                  </a:schemeClr>
                </a:solidFill>
              </a:rPr>
              <a:t>“-Typen</a:t>
            </a:r>
          </a:p>
        </p:txBody>
      </p:sp>
      <p:sp>
        <p:nvSpPr>
          <p:cNvPr id="67593" name="TextBox 13">
            <a:extLst>
              <a:ext uri="{FF2B5EF4-FFF2-40B4-BE49-F238E27FC236}">
                <a16:creationId xmlns:a16="http://schemas.microsoft.com/office/drawing/2014/main" id="{C93B069B-E5D9-CD03-A8B1-2BE15BB89B22}"/>
              </a:ext>
            </a:extLst>
          </p:cNvPr>
          <p:cNvSpPr txBox="1">
            <a:spLocks noChangeArrowheads="1"/>
          </p:cNvSpPr>
          <p:nvPr/>
        </p:nvSpPr>
        <p:spPr bwMode="auto">
          <a:xfrm>
            <a:off x="5311775" y="3486835"/>
            <a:ext cx="2616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dirty="0" err="1"/>
              <a:t>Zwei</a:t>
            </a:r>
            <a:r>
              <a:rPr lang="en-US" altLang="en-US" sz="1200" b="1" i="1" dirty="0"/>
              <a:t> </a:t>
            </a:r>
            <a:r>
              <a:rPr lang="en-US" altLang="en-US" sz="1200" b="1" i="1" dirty="0" err="1"/>
              <a:t>sind</a:t>
            </a:r>
            <a:r>
              <a:rPr lang="en-US" altLang="en-US" sz="1200" b="1" i="1" dirty="0"/>
              <a:t> „</a:t>
            </a:r>
            <a:r>
              <a:rPr lang="en-US" altLang="en-US" sz="1200" b="1" i="1" dirty="0" err="1"/>
              <a:t>granuläre</a:t>
            </a:r>
            <a:r>
              <a:rPr lang="en-US" altLang="en-US" sz="1200" b="1" i="1" dirty="0"/>
              <a:t>“ </a:t>
            </a:r>
            <a:r>
              <a:rPr lang="en-US" altLang="en-US" sz="1200" b="1" i="1" dirty="0" err="1"/>
              <a:t>Formen</a:t>
            </a:r>
            <a:endParaRPr lang="en-US" altLang="en-US" sz="1200" b="1" i="1" dirty="0"/>
          </a:p>
        </p:txBody>
      </p:sp>
      <p:sp>
        <p:nvSpPr>
          <p:cNvPr id="61452" name="TextBox 14">
            <a:extLst>
              <a:ext uri="{FF2B5EF4-FFF2-40B4-BE49-F238E27FC236}">
                <a16:creationId xmlns:a16="http://schemas.microsoft.com/office/drawing/2014/main" id="{3BCECE7B-DE70-C303-FA5F-BF4DA7B10EEE}"/>
              </a:ext>
            </a:extLst>
          </p:cNvPr>
          <p:cNvSpPr txBox="1">
            <a:spLocks noChangeArrowheads="1"/>
          </p:cNvSpPr>
          <p:nvPr/>
        </p:nvSpPr>
        <p:spPr bwMode="auto">
          <a:xfrm>
            <a:off x="3962400" y="2286000"/>
            <a:ext cx="4872038" cy="4603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defRPr/>
            </a:pPr>
            <a:r>
              <a:rPr lang="en-US" altLang="en-US" sz="1200">
                <a:solidFill>
                  <a:schemeClr val="bg1">
                    <a:lumMod val="75000"/>
                  </a:schemeClr>
                </a:solidFill>
                <a:latin typeface="Segoe Script" panose="030B0504020000000003" pitchFamily="66" charset="0"/>
              </a:rPr>
              <a:t>auch bekannt als … Keratoepithelin-Dystrophien, </a:t>
            </a:r>
          </a:p>
          <a:p>
            <a:pPr>
              <a:lnSpc>
                <a:spcPts val="1400"/>
              </a:lnSpc>
              <a:defRPr/>
            </a:pPr>
            <a:r>
              <a:rPr lang="en-US" altLang="en-US" sz="1200">
                <a:solidFill>
                  <a:schemeClr val="bg1">
                    <a:lumMod val="75000"/>
                  </a:schemeClr>
                </a:solidFill>
                <a:latin typeface="Segoe Script" panose="030B0504020000000003" pitchFamily="66" charset="0"/>
              </a:rPr>
              <a:t>		  die dafür bekannt sind, …REEs zu verursachen</a:t>
            </a:r>
          </a:p>
        </p:txBody>
      </p:sp>
      <p:sp>
        <p:nvSpPr>
          <p:cNvPr id="67595" name="Text Box 4">
            <a:extLst>
              <a:ext uri="{FF2B5EF4-FFF2-40B4-BE49-F238E27FC236}">
                <a16:creationId xmlns:a16="http://schemas.microsoft.com/office/drawing/2014/main" id="{28EC6F0F-B79F-1D51-A4D2-E7946FE0D5AA}"/>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b="1" i="1" dirty="0">
                <a:solidFill>
                  <a:srgbClr val="0000FF"/>
                </a:solidFill>
              </a:rPr>
              <a:t>?</a:t>
            </a:r>
            <a:endParaRPr lang="en-US" altLang="en-US" sz="1400" dirty="0"/>
          </a:p>
          <a:p>
            <a:pPr eaLnBrk="1" hangingPunct="1">
              <a:spcBef>
                <a:spcPct val="0"/>
              </a:spcBef>
              <a:buClrTx/>
              <a:buSzTx/>
              <a:buFontTx/>
              <a:buNone/>
            </a:pPr>
            <a:r>
              <a:rPr lang="en-US" altLang="en-US" sz="1200" dirty="0"/>
              <a:t>	6) </a:t>
            </a:r>
            <a:r>
              <a:rPr lang="en-US" altLang="en-US" sz="1200" b="1" i="1" dirty="0">
                <a:solidFill>
                  <a:srgbClr val="0000FF"/>
                </a:solidFill>
              </a:rPr>
              <a:t>?</a:t>
            </a:r>
            <a:endParaRPr lang="en-US" altLang="en-US" sz="1400" dirty="0"/>
          </a:p>
        </p:txBody>
      </p:sp>
      <p:sp>
        <p:nvSpPr>
          <p:cNvPr id="67596" name="TextBox 13">
            <a:extLst>
              <a:ext uri="{FF2B5EF4-FFF2-40B4-BE49-F238E27FC236}">
                <a16:creationId xmlns:a16="http://schemas.microsoft.com/office/drawing/2014/main" id="{CD0910D9-CAD0-7E54-E00C-0567F1B26726}"/>
              </a:ext>
            </a:extLst>
          </p:cNvPr>
          <p:cNvSpPr txBox="1">
            <a:spLocks noChangeArrowheads="1"/>
          </p:cNvSpPr>
          <p:nvPr/>
        </p:nvSpPr>
        <p:spPr bwMode="auto">
          <a:xfrm>
            <a:off x="4494214" y="3903276"/>
            <a:ext cx="3311525" cy="339725"/>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a:t>Was </a:t>
            </a:r>
            <a:r>
              <a:rPr lang="en-US" altLang="en-US" sz="1200" i="1" dirty="0" err="1"/>
              <a:t>sind</a:t>
            </a:r>
            <a:r>
              <a:rPr lang="en-US" altLang="en-US" sz="1200" i="1" dirty="0"/>
              <a:t> die </a:t>
            </a:r>
            <a:r>
              <a:rPr lang="en-US" altLang="en-US" sz="1200" i="1" dirty="0" err="1"/>
              <a:t>beiden</a:t>
            </a:r>
            <a:r>
              <a:rPr lang="en-US" altLang="en-US" sz="1200" i="1" dirty="0"/>
              <a:t> </a:t>
            </a:r>
            <a:r>
              <a:rPr lang="en-US" altLang="en-US" sz="1200" i="1" dirty="0" err="1"/>
              <a:t>granulären</a:t>
            </a:r>
            <a:r>
              <a:rPr lang="en-US" altLang="en-US" sz="1200" i="1" dirty="0"/>
              <a:t> Formen?</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7">
            <a:extLst>
              <a:ext uri="{FF2B5EF4-FFF2-40B4-BE49-F238E27FC236}">
                <a16:creationId xmlns:a16="http://schemas.microsoft.com/office/drawing/2014/main" id="{E9D8A8AA-C98E-26CE-0963-B5D45059BF10}"/>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68611" name="Slide Number Placeholder 1">
            <a:extLst>
              <a:ext uri="{FF2B5EF4-FFF2-40B4-BE49-F238E27FC236}">
                <a16:creationId xmlns:a16="http://schemas.microsoft.com/office/drawing/2014/main" id="{E594464C-F3E7-6760-CD65-477AE3DB247A}"/>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47DA3909-255E-344E-9AD4-9FB886B9DF83}" type="slidenum">
              <a:rPr lang="en-US" altLang="en-US" sz="1000" smtClean="0"/>
              <a:t>64</a:t>
            </a:fld>
            <a:endParaRPr lang="en-US" altLang="en-US" sz="1000"/>
          </a:p>
        </p:txBody>
      </p:sp>
      <p:sp>
        <p:nvSpPr>
          <p:cNvPr id="37894" name="Text Box 5">
            <a:extLst>
              <a:ext uri="{FF2B5EF4-FFF2-40B4-BE49-F238E27FC236}">
                <a16:creationId xmlns:a16="http://schemas.microsoft.com/office/drawing/2014/main" id="{F01E533E-81F3-53B3-1682-DD191C4CA818}"/>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68613" name="TextBox 2">
            <a:extLst>
              <a:ext uri="{FF2B5EF4-FFF2-40B4-BE49-F238E27FC236}">
                <a16:creationId xmlns:a16="http://schemas.microsoft.com/office/drawing/2014/main" id="{4B7F3D30-41AC-2D6F-BC0B-254AFFDF7B6A}"/>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03D401AD-A60E-E413-8EEA-30DDB8FE7894}"/>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61447" name="TextBox 2">
            <a:extLst>
              <a:ext uri="{FF2B5EF4-FFF2-40B4-BE49-F238E27FC236}">
                <a16:creationId xmlns:a16="http://schemas.microsoft.com/office/drawing/2014/main" id="{2C2EB80B-0B97-B8FF-766D-BAE57C233270}"/>
              </a:ext>
            </a:extLst>
          </p:cNvPr>
          <p:cNvSpPr txBox="1">
            <a:spLocks noChangeArrowheads="1"/>
          </p:cNvSpPr>
          <p:nvPr/>
        </p:nvSpPr>
        <p:spPr bwMode="auto">
          <a:xfrm>
            <a:off x="4821238" y="2663825"/>
            <a:ext cx="4013200" cy="3079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a:solidFill>
                  <a:schemeClr val="bg1">
                    <a:lumMod val="75000"/>
                  </a:schemeClr>
                </a:solidFill>
              </a:rPr>
              <a:t>Zwei betreffen in erster Linie die Bowman-Membran</a:t>
            </a:r>
          </a:p>
        </p:txBody>
      </p:sp>
      <p:sp>
        <p:nvSpPr>
          <p:cNvPr id="11" name="TextBox 12">
            <a:extLst>
              <a:ext uri="{FF2B5EF4-FFF2-40B4-BE49-F238E27FC236}">
                <a16:creationId xmlns:a16="http://schemas.microsoft.com/office/drawing/2014/main" id="{9A85830B-A471-EDC8-4615-B0A50A91A26C}"/>
              </a:ext>
            </a:extLst>
          </p:cNvPr>
          <p:cNvSpPr txBox="1">
            <a:spLocks noChangeArrowheads="1"/>
          </p:cNvSpPr>
          <p:nvPr/>
        </p:nvSpPr>
        <p:spPr bwMode="auto">
          <a:xfrm>
            <a:off x="5238750" y="3140075"/>
            <a:ext cx="2762250" cy="210314"/>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1200" i="1" dirty="0">
                <a:solidFill>
                  <a:schemeClr val="bg1">
                    <a:lumMod val="75000"/>
                  </a:schemeClr>
                </a:solidFill>
              </a:rPr>
              <a:t>Es gibt </a:t>
            </a:r>
            <a:r>
              <a:rPr lang="en-US" altLang="en-US" sz="1200" i="1" dirty="0" err="1">
                <a:solidFill>
                  <a:schemeClr val="bg1">
                    <a:lumMod val="75000"/>
                  </a:schemeClr>
                </a:solidFill>
              </a:rPr>
              <a:t>zwei</a:t>
            </a:r>
            <a:r>
              <a:rPr lang="en-US" altLang="en-US" sz="1200" i="1" dirty="0">
                <a:solidFill>
                  <a:schemeClr val="bg1">
                    <a:lumMod val="75000"/>
                  </a:schemeClr>
                </a:solidFill>
              </a:rPr>
              <a:t> „</a:t>
            </a:r>
            <a:r>
              <a:rPr lang="en-US" altLang="en-US" sz="1200" i="1" dirty="0" err="1">
                <a:solidFill>
                  <a:schemeClr val="bg1">
                    <a:lumMod val="75000"/>
                  </a:schemeClr>
                </a:solidFill>
              </a:rPr>
              <a:t>Gittrigeartige</a:t>
            </a:r>
            <a:r>
              <a:rPr lang="en-US" altLang="en-US" sz="1200" i="1" dirty="0">
                <a:solidFill>
                  <a:schemeClr val="bg1">
                    <a:lumMod val="75000"/>
                  </a:schemeClr>
                </a:solidFill>
              </a:rPr>
              <a:t>“ Formen</a:t>
            </a:r>
          </a:p>
        </p:txBody>
      </p:sp>
      <p:sp>
        <p:nvSpPr>
          <p:cNvPr id="68617" name="TextBox 13">
            <a:extLst>
              <a:ext uri="{FF2B5EF4-FFF2-40B4-BE49-F238E27FC236}">
                <a16:creationId xmlns:a16="http://schemas.microsoft.com/office/drawing/2014/main" id="{04D289B3-3F8C-4D16-4FC7-07350949E322}"/>
              </a:ext>
            </a:extLst>
          </p:cNvPr>
          <p:cNvSpPr txBox="1">
            <a:spLocks noChangeArrowheads="1"/>
          </p:cNvSpPr>
          <p:nvPr/>
        </p:nvSpPr>
        <p:spPr bwMode="auto">
          <a:xfrm>
            <a:off x="5259265" y="3507612"/>
            <a:ext cx="2616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b="1" i="1" dirty="0" err="1"/>
              <a:t>Zwei</a:t>
            </a:r>
            <a:r>
              <a:rPr lang="en-US" altLang="en-US" sz="1200" b="1" i="1" dirty="0"/>
              <a:t> </a:t>
            </a:r>
            <a:r>
              <a:rPr lang="en-US" altLang="en-US" sz="1200" b="1" i="1" dirty="0" err="1"/>
              <a:t>sind</a:t>
            </a:r>
            <a:r>
              <a:rPr lang="en-US" altLang="en-US" sz="1200" b="1" i="1" dirty="0"/>
              <a:t> „</a:t>
            </a:r>
            <a:r>
              <a:rPr lang="en-US" altLang="en-US" sz="1200" b="1" i="1" dirty="0" err="1"/>
              <a:t>granuläre</a:t>
            </a:r>
            <a:r>
              <a:rPr lang="en-US" altLang="en-US" sz="1200" b="1" i="1" dirty="0"/>
              <a:t>“ </a:t>
            </a:r>
            <a:r>
              <a:rPr lang="en-US" altLang="en-US" sz="1200" b="1" i="1" dirty="0" err="1"/>
              <a:t>Formen</a:t>
            </a:r>
            <a:endParaRPr lang="en-US" altLang="en-US" sz="1200" b="1" i="1" dirty="0"/>
          </a:p>
        </p:txBody>
      </p:sp>
      <p:sp>
        <p:nvSpPr>
          <p:cNvPr id="61452" name="TextBox 14">
            <a:extLst>
              <a:ext uri="{FF2B5EF4-FFF2-40B4-BE49-F238E27FC236}">
                <a16:creationId xmlns:a16="http://schemas.microsoft.com/office/drawing/2014/main" id="{3383CBD1-17A2-EC2A-00C8-F81C67C66CC8}"/>
              </a:ext>
            </a:extLst>
          </p:cNvPr>
          <p:cNvSpPr txBox="1">
            <a:spLocks noChangeArrowheads="1"/>
          </p:cNvSpPr>
          <p:nvPr/>
        </p:nvSpPr>
        <p:spPr bwMode="auto">
          <a:xfrm>
            <a:off x="3962400" y="2286000"/>
            <a:ext cx="4872038" cy="460375"/>
          </a:xfrm>
          <a:prstGeom prst="rect">
            <a:avLst/>
          </a:prstGeom>
          <a:noFill/>
          <a:ln>
            <a:noFill/>
          </a:ln>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ts val="1400"/>
              </a:lnSpc>
              <a:defRPr/>
            </a:pPr>
            <a:r>
              <a:rPr lang="en-US" altLang="en-US" sz="1200">
                <a:solidFill>
                  <a:schemeClr val="bg1">
                    <a:lumMod val="75000"/>
                  </a:schemeClr>
                </a:solidFill>
                <a:latin typeface="Segoe Script" panose="030B0504020000000003" pitchFamily="66" charset="0"/>
              </a:rPr>
              <a:t>auch bekannt als … Keratoepithelin-Dystrophien, </a:t>
            </a:r>
          </a:p>
          <a:p>
            <a:pPr>
              <a:lnSpc>
                <a:spcPts val="1400"/>
              </a:lnSpc>
              <a:defRPr/>
            </a:pPr>
            <a:r>
              <a:rPr lang="en-US" altLang="en-US" sz="1200">
                <a:solidFill>
                  <a:schemeClr val="bg1">
                    <a:lumMod val="75000"/>
                  </a:schemeClr>
                </a:solidFill>
                <a:latin typeface="Segoe Script" panose="030B0504020000000003" pitchFamily="66" charset="0"/>
              </a:rPr>
              <a:t>		  die dafür bekannt sind, …REEs zu verursachen</a:t>
            </a:r>
          </a:p>
        </p:txBody>
      </p:sp>
      <p:sp>
        <p:nvSpPr>
          <p:cNvPr id="68619" name="Text Box 4">
            <a:extLst>
              <a:ext uri="{FF2B5EF4-FFF2-40B4-BE49-F238E27FC236}">
                <a16:creationId xmlns:a16="http://schemas.microsoft.com/office/drawing/2014/main" id="{62C23441-A01B-2AF6-5D96-2160B27DB134}"/>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b="1" dirty="0" err="1">
                <a:solidFill>
                  <a:srgbClr val="0000FF"/>
                </a:solidFill>
              </a:rPr>
              <a:t>Granuläre</a:t>
            </a:r>
            <a:r>
              <a:rPr lang="en-US" altLang="en-US" sz="1200" b="1" dirty="0">
                <a:solidFill>
                  <a:srgbClr val="0000FF"/>
                </a:solidFill>
              </a:rPr>
              <a:t> </a:t>
            </a:r>
            <a:r>
              <a:rPr lang="en-US" altLang="en-US" sz="1200" b="1" dirty="0" err="1">
                <a:solidFill>
                  <a:srgbClr val="0000FF"/>
                </a:solidFill>
              </a:rPr>
              <a:t>Dystrophie</a:t>
            </a:r>
            <a:r>
              <a:rPr lang="en-US" altLang="en-US" sz="1200" b="1" dirty="0">
                <a:solidFill>
                  <a:srgbClr val="0000FF"/>
                </a:solidFill>
              </a:rPr>
              <a:t> </a:t>
            </a:r>
            <a:r>
              <a:rPr lang="en-US" altLang="en-US" sz="1200" b="1" dirty="0" err="1">
                <a:solidFill>
                  <a:srgbClr val="0000FF"/>
                </a:solidFill>
              </a:rPr>
              <a:t>Typ</a:t>
            </a:r>
            <a:r>
              <a:rPr lang="en-US" altLang="en-US" sz="1200" b="1" dirty="0">
                <a:solidFill>
                  <a:srgbClr val="0000FF"/>
                </a:solidFill>
              </a:rPr>
              <a:t> 1</a:t>
            </a:r>
            <a:r>
              <a:rPr lang="en-US" altLang="en-US" sz="1200" b="1" i="1" dirty="0">
                <a:solidFill>
                  <a:srgbClr val="0000FF"/>
                </a:solidFill>
              </a:rPr>
              <a:t> </a:t>
            </a:r>
            <a:endParaRPr lang="en-US" altLang="en-US" sz="1400" dirty="0"/>
          </a:p>
          <a:p>
            <a:pPr eaLnBrk="1" hangingPunct="1">
              <a:spcBef>
                <a:spcPct val="0"/>
              </a:spcBef>
              <a:buClrTx/>
              <a:buSzTx/>
              <a:buFontTx/>
              <a:buNone/>
            </a:pPr>
            <a:r>
              <a:rPr lang="en-US" altLang="en-US" sz="1200" dirty="0"/>
              <a:t>	6) </a:t>
            </a:r>
            <a:r>
              <a:rPr lang="en-US" altLang="en-US" sz="1200" b="1" dirty="0" err="1">
                <a:solidFill>
                  <a:srgbClr val="0000FF"/>
                </a:solidFill>
              </a:rPr>
              <a:t>Granuläre</a:t>
            </a:r>
            <a:r>
              <a:rPr lang="en-US" altLang="en-US" sz="1200" b="1" dirty="0">
                <a:solidFill>
                  <a:srgbClr val="0000FF"/>
                </a:solidFill>
              </a:rPr>
              <a:t> Form </a:t>
            </a:r>
            <a:r>
              <a:rPr lang="en-US" altLang="en-US" sz="1200" b="1" dirty="0" err="1">
                <a:solidFill>
                  <a:srgbClr val="0000FF"/>
                </a:solidFill>
              </a:rPr>
              <a:t>Typ</a:t>
            </a:r>
            <a:r>
              <a:rPr lang="en-US" altLang="en-US" sz="1200" b="1" dirty="0">
                <a:solidFill>
                  <a:srgbClr val="0000FF"/>
                </a:solidFill>
              </a:rPr>
              <a:t> 2</a:t>
            </a:r>
            <a:endParaRPr lang="en-US" altLang="en-US" sz="1400" dirty="0"/>
          </a:p>
        </p:txBody>
      </p:sp>
      <p:sp>
        <p:nvSpPr>
          <p:cNvPr id="68620" name="TextBox 13">
            <a:extLst>
              <a:ext uri="{FF2B5EF4-FFF2-40B4-BE49-F238E27FC236}">
                <a16:creationId xmlns:a16="http://schemas.microsoft.com/office/drawing/2014/main" id="{4A574368-3641-97D3-2DEB-8944E9D4AE7A}"/>
              </a:ext>
            </a:extLst>
          </p:cNvPr>
          <p:cNvSpPr txBox="1">
            <a:spLocks noChangeArrowheads="1"/>
          </p:cNvSpPr>
          <p:nvPr/>
        </p:nvSpPr>
        <p:spPr bwMode="auto">
          <a:xfrm>
            <a:off x="1260475" y="3877087"/>
            <a:ext cx="3311525" cy="210314"/>
          </a:xfrm>
          <a:prstGeom prst="rect">
            <a:avLst/>
          </a:prstGeom>
          <a:solidFill>
            <a:srgbClr val="99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de-DE" altLang="en-US" sz="1200" i="1" dirty="0"/>
              <a:t>Was sind die beiden granulären Formen</a:t>
            </a:r>
            <a:r>
              <a:rPr lang="en-US" altLang="en-US" sz="1200" i="1" dirty="0"/>
              <a: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7">
            <a:extLst>
              <a:ext uri="{FF2B5EF4-FFF2-40B4-BE49-F238E27FC236}">
                <a16:creationId xmlns:a16="http://schemas.microsoft.com/office/drawing/2014/main" id="{D69FDE29-8CCE-E455-F4E7-8C966764173D}"/>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69635" name="Slide Number Placeholder 1">
            <a:extLst>
              <a:ext uri="{FF2B5EF4-FFF2-40B4-BE49-F238E27FC236}">
                <a16:creationId xmlns:a16="http://schemas.microsoft.com/office/drawing/2014/main" id="{430B5EEA-7A2D-5810-2F17-27605E526477}"/>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C2500DE3-78BA-6B48-8DB4-AF383E2524FC}" type="slidenum">
              <a:rPr lang="en-US" altLang="en-US" sz="1000" smtClean="0"/>
              <a:t>65</a:t>
            </a:fld>
            <a:endParaRPr lang="en-US" altLang="en-US" sz="1000"/>
          </a:p>
        </p:txBody>
      </p:sp>
      <p:sp>
        <p:nvSpPr>
          <p:cNvPr id="37894" name="Text Box 5">
            <a:extLst>
              <a:ext uri="{FF2B5EF4-FFF2-40B4-BE49-F238E27FC236}">
                <a16:creationId xmlns:a16="http://schemas.microsoft.com/office/drawing/2014/main" id="{DF52DF71-FF01-4274-6309-F37E87CE3C68}"/>
              </a:ext>
            </a:extLst>
          </p:cNvPr>
          <p:cNvSpPr txBox="1">
            <a:spLocks noChangeArrowheads="1"/>
          </p:cNvSpPr>
          <p:nvPr/>
        </p:nvSpPr>
        <p:spPr bwMode="auto">
          <a:xfrm>
            <a:off x="762000" y="4038600"/>
            <a:ext cx="2232025" cy="160020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Stromale Dystrophien</a:t>
            </a:r>
          </a:p>
          <a:p>
            <a:pPr eaLnBrk="1" hangingPunct="1">
              <a:spcBef>
                <a:spcPct val="0"/>
              </a:spcBef>
              <a:buClrTx/>
              <a:buSzTx/>
              <a:buFontTx/>
              <a:buNone/>
              <a:defRPr/>
            </a:pPr>
            <a:r>
              <a:rPr lang="en-US" altLang="en-US" sz="1200" dirty="0">
                <a:solidFill>
                  <a:schemeClr val="bg1">
                    <a:lumMod val="75000"/>
                  </a:schemeClr>
                </a:solidFill>
              </a:rPr>
              <a:t>	</a:t>
            </a:r>
            <a:r>
              <a:rPr lang="en-US" altLang="en-US" sz="1200" dirty="0"/>
              <a:t>1) </a:t>
            </a:r>
            <a:r>
              <a:rPr lang="en-US" altLang="en-US" sz="1200" b="1" i="1" dirty="0">
                <a:solidFill>
                  <a:srgbClr val="0000FF"/>
                </a:solidFill>
              </a:rPr>
              <a:t>?</a:t>
            </a:r>
            <a:endParaRPr lang="en-US" altLang="en-US" sz="1400" dirty="0">
              <a:solidFill>
                <a:srgbClr val="0000FF"/>
              </a:solidFill>
            </a:endParaRP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69637" name="TextBox 2">
            <a:extLst>
              <a:ext uri="{FF2B5EF4-FFF2-40B4-BE49-F238E27FC236}">
                <a16:creationId xmlns:a16="http://schemas.microsoft.com/office/drawing/2014/main" id="{8F9DC149-8D41-4661-6A6C-388482D73A24}"/>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257AD381-49AC-69B6-48C5-F6743EB4223B}"/>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69639" name="Text Box 4">
            <a:extLst>
              <a:ext uri="{FF2B5EF4-FFF2-40B4-BE49-F238E27FC236}">
                <a16:creationId xmlns:a16="http://schemas.microsoft.com/office/drawing/2014/main" id="{EDF23C32-16D8-18FF-67C5-865D01838D3E}"/>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r>
              <a:rPr lang="en-US" altLang="en-US" sz="1200" i="1" dirty="0">
                <a:solidFill>
                  <a:srgbClr val="0000FF"/>
                </a:solidFill>
              </a:rPr>
              <a:t> </a:t>
            </a:r>
            <a:endParaRPr lang="en-US" altLang="en-US" sz="1400" dirty="0"/>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a:t>
            </a:r>
            <a:endParaRPr lang="en-US" altLang="en-US" sz="1400" dirty="0"/>
          </a:p>
        </p:txBody>
      </p:sp>
      <p:sp>
        <p:nvSpPr>
          <p:cNvPr id="69640" name="TextBox 13">
            <a:extLst>
              <a:ext uri="{FF2B5EF4-FFF2-40B4-BE49-F238E27FC236}">
                <a16:creationId xmlns:a16="http://schemas.microsoft.com/office/drawing/2014/main" id="{721792E7-57C6-C518-3EE0-39D85120F57A}"/>
              </a:ext>
            </a:extLst>
          </p:cNvPr>
          <p:cNvSpPr txBox="1">
            <a:spLocks noChangeArrowheads="1"/>
          </p:cNvSpPr>
          <p:nvPr/>
        </p:nvSpPr>
        <p:spPr bwMode="auto">
          <a:xfrm>
            <a:off x="4189413" y="4062413"/>
            <a:ext cx="4573587" cy="394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err="1"/>
              <a:t>Welche</a:t>
            </a:r>
            <a:r>
              <a:rPr lang="en-US" altLang="en-US" sz="1200" i="1" dirty="0"/>
              <a:t> der </a:t>
            </a:r>
            <a:r>
              <a:rPr lang="en-US" altLang="en-US" sz="1200" i="1" dirty="0" err="1"/>
              <a:t>Stromadystrophien</a:t>
            </a:r>
            <a:r>
              <a:rPr lang="en-US" altLang="en-US" sz="1200" i="1" dirty="0"/>
              <a:t> </a:t>
            </a:r>
            <a:r>
              <a:rPr lang="en-US" altLang="en-US" sz="1200" i="1" dirty="0" err="1"/>
              <a:t>ist</a:t>
            </a:r>
            <a:r>
              <a:rPr lang="en-US" altLang="en-US" sz="1200" i="1" dirty="0"/>
              <a:t> </a:t>
            </a:r>
            <a:r>
              <a:rPr lang="en-US" altLang="en-US" sz="1200" i="1" dirty="0" err="1"/>
              <a:t>hinsichtlich</a:t>
            </a:r>
            <a:r>
              <a:rPr lang="en-US" altLang="en-US" sz="1200" i="1" dirty="0"/>
              <a:t> </a:t>
            </a:r>
            <a:r>
              <a:rPr lang="en-US" altLang="en-US" sz="1200" i="1" dirty="0" err="1"/>
              <a:t>ihrer</a:t>
            </a:r>
            <a:r>
              <a:rPr lang="en-US" altLang="en-US" sz="1200" i="1" dirty="0"/>
              <a:t> </a:t>
            </a:r>
            <a:r>
              <a:rPr lang="en-US" altLang="en-US" sz="1200" i="1" dirty="0" err="1"/>
              <a:t>Bedeutung</a:t>
            </a:r>
            <a:r>
              <a:rPr lang="en-US" altLang="en-US" sz="1200" i="1" dirty="0"/>
              <a:t> die „</a:t>
            </a:r>
            <a:r>
              <a:rPr lang="en-US" altLang="en-US" sz="1200" i="1" dirty="0" err="1"/>
              <a:t>führende</a:t>
            </a:r>
            <a:r>
              <a:rPr lang="en-US" altLang="en-US" sz="1200" i="1" dirty="0"/>
              <a:t> </a:t>
            </a:r>
            <a:r>
              <a:rPr lang="en-US" altLang="en-US" sz="1200" i="1" dirty="0" err="1"/>
              <a:t>unter</a:t>
            </a:r>
            <a:r>
              <a:rPr lang="en-US" altLang="en-US" sz="1200" i="1" dirty="0"/>
              <a:t> </a:t>
            </a:r>
            <a:r>
              <a:rPr lang="en-US" altLang="en-US" sz="1200" i="1" dirty="0" err="1"/>
              <a:t>Gleichrangigen</a:t>
            </a:r>
            <a:r>
              <a:rPr lang="en-US" altLang="en-US" sz="1200" i="1" dirty="0"/>
              <a:t>“?</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7">
            <a:extLst>
              <a:ext uri="{FF2B5EF4-FFF2-40B4-BE49-F238E27FC236}">
                <a16:creationId xmlns:a16="http://schemas.microsoft.com/office/drawing/2014/main" id="{691D8249-039A-2F11-9E7E-C5DC8E183F38}"/>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
        <p:nvSpPr>
          <p:cNvPr id="70659" name="Slide Number Placeholder 1">
            <a:extLst>
              <a:ext uri="{FF2B5EF4-FFF2-40B4-BE49-F238E27FC236}">
                <a16:creationId xmlns:a16="http://schemas.microsoft.com/office/drawing/2014/main" id="{137F82DF-C9E0-55C9-7916-C5F5B099880B}"/>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850017E0-6664-6544-8B28-A32C3B76A801}" type="slidenum">
              <a:rPr lang="en-US" altLang="en-US" sz="1000" smtClean="0"/>
              <a:t>66</a:t>
            </a:fld>
            <a:endParaRPr lang="en-US" altLang="en-US" sz="1000"/>
          </a:p>
        </p:txBody>
      </p:sp>
      <p:sp>
        <p:nvSpPr>
          <p:cNvPr id="37894" name="Text Box 5">
            <a:extLst>
              <a:ext uri="{FF2B5EF4-FFF2-40B4-BE49-F238E27FC236}">
                <a16:creationId xmlns:a16="http://schemas.microsoft.com/office/drawing/2014/main" id="{2273A43C-DCC0-20D3-0BC6-23CB0EF7D3C5}"/>
              </a:ext>
            </a:extLst>
          </p:cNvPr>
          <p:cNvSpPr txBox="1">
            <a:spLocks noChangeArrowheads="1"/>
          </p:cNvSpPr>
          <p:nvPr/>
        </p:nvSpPr>
        <p:spPr bwMode="auto">
          <a:xfrm>
            <a:off x="762000" y="4038600"/>
            <a:ext cx="2232025"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Stromale Dystrophien</a:t>
            </a:r>
          </a:p>
          <a:p>
            <a:pPr eaLnBrk="1" hangingPunct="1">
              <a:spcBef>
                <a:spcPct val="0"/>
              </a:spcBef>
              <a:buClrTx/>
              <a:buSzTx/>
              <a:buFontTx/>
              <a:buNone/>
              <a:defRPr/>
            </a:pPr>
            <a:r>
              <a:rPr lang="en-US" altLang="en-US" sz="1200" dirty="0">
                <a:solidFill>
                  <a:schemeClr val="bg1">
                    <a:lumMod val="75000"/>
                  </a:schemeClr>
                </a:solidFill>
              </a:rPr>
              <a:t>	</a:t>
            </a:r>
            <a:r>
              <a:rPr lang="en-US" altLang="en-US" sz="1200" dirty="0"/>
              <a:t>1) </a:t>
            </a:r>
            <a:r>
              <a:rPr lang="en-US" altLang="en-US" sz="1200" b="1" dirty="0" err="1">
                <a:solidFill>
                  <a:srgbClr val="0000FF"/>
                </a:solidFill>
              </a:rPr>
              <a:t>Makuläre</a:t>
            </a:r>
            <a:endParaRPr lang="en-US" altLang="en-US" sz="1400" dirty="0">
              <a:solidFill>
                <a:srgbClr val="0000FF"/>
              </a:solidFill>
            </a:endParaRP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a:p>
            <a:pPr eaLnBrk="1" hangingPunct="1">
              <a:spcBef>
                <a:spcPct val="0"/>
              </a:spcBef>
              <a:buClrTx/>
              <a:buSzTx/>
              <a:buFontTx/>
              <a:buNone/>
              <a:defRPr/>
            </a:pPr>
            <a:r>
              <a:rPr lang="en-US" altLang="en-US" sz="1200" dirty="0">
                <a:solidFill>
                  <a:schemeClr val="bg1">
                    <a:lumMod val="75000"/>
                  </a:schemeClr>
                </a:solidFill>
              </a:rPr>
              <a:t>	4)</a:t>
            </a:r>
          </a:p>
          <a:p>
            <a:pPr eaLnBrk="1" hangingPunct="1">
              <a:spcBef>
                <a:spcPct val="0"/>
              </a:spcBef>
              <a:buClrTx/>
              <a:buSzTx/>
              <a:buFontTx/>
              <a:buNone/>
              <a:defRPr/>
            </a:pPr>
            <a:r>
              <a:rPr lang="en-US" altLang="en-US" sz="1200" dirty="0">
                <a:solidFill>
                  <a:schemeClr val="bg1">
                    <a:lumMod val="75000"/>
                  </a:schemeClr>
                </a:solidFill>
              </a:rPr>
              <a:t>	5)</a:t>
            </a:r>
          </a:p>
          <a:p>
            <a:pPr eaLnBrk="1" hangingPunct="1">
              <a:spcBef>
                <a:spcPct val="0"/>
              </a:spcBef>
              <a:buClrTx/>
              <a:buSzTx/>
              <a:buFontTx/>
              <a:buNone/>
              <a:defRPr/>
            </a:pPr>
            <a:r>
              <a:rPr lang="en-US" altLang="en-US" sz="1200" dirty="0">
                <a:solidFill>
                  <a:schemeClr val="bg1">
                    <a:lumMod val="75000"/>
                  </a:schemeClr>
                </a:solidFill>
              </a:rPr>
              <a:t>	6)</a:t>
            </a:r>
          </a:p>
        </p:txBody>
      </p:sp>
      <p:sp>
        <p:nvSpPr>
          <p:cNvPr id="70661" name="TextBox 2">
            <a:extLst>
              <a:ext uri="{FF2B5EF4-FFF2-40B4-BE49-F238E27FC236}">
                <a16:creationId xmlns:a16="http://schemas.microsoft.com/office/drawing/2014/main" id="{4A55AB81-C7BC-8052-54F0-599D56864649}"/>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BAC0C5C8-E52F-AA72-188E-F11DDF328F6F}"/>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70663" name="Text Box 4">
            <a:extLst>
              <a:ext uri="{FF2B5EF4-FFF2-40B4-BE49-F238E27FC236}">
                <a16:creationId xmlns:a16="http://schemas.microsoft.com/office/drawing/2014/main" id="{50FDB912-3E74-C23A-08FA-3470E85FE7D0}"/>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r>
              <a:rPr lang="en-US" altLang="en-US" sz="1200" i="1" dirty="0">
                <a:solidFill>
                  <a:srgbClr val="0000FF"/>
                </a:solidFill>
              </a:rPr>
              <a:t> </a:t>
            </a:r>
            <a:endParaRPr lang="en-US" altLang="en-US" sz="1400" dirty="0"/>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a:t>
            </a:r>
            <a:endParaRPr lang="en-US" altLang="en-US" sz="1400" dirty="0"/>
          </a:p>
        </p:txBody>
      </p:sp>
      <p:sp>
        <p:nvSpPr>
          <p:cNvPr id="70664" name="TextBox 13">
            <a:extLst>
              <a:ext uri="{FF2B5EF4-FFF2-40B4-BE49-F238E27FC236}">
                <a16:creationId xmlns:a16="http://schemas.microsoft.com/office/drawing/2014/main" id="{CB531BFE-1A03-9370-68F6-393544379514}"/>
              </a:ext>
            </a:extLst>
          </p:cNvPr>
          <p:cNvSpPr txBox="1">
            <a:spLocks noChangeArrowheads="1"/>
          </p:cNvSpPr>
          <p:nvPr/>
        </p:nvSpPr>
        <p:spPr bwMode="auto">
          <a:xfrm>
            <a:off x="4189413" y="4062413"/>
            <a:ext cx="4573587" cy="394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dirty="0" err="1"/>
              <a:t>Welche</a:t>
            </a:r>
            <a:r>
              <a:rPr lang="en-US" altLang="en-US" sz="1200" i="1" dirty="0"/>
              <a:t> der </a:t>
            </a:r>
            <a:r>
              <a:rPr lang="en-US" altLang="en-US" sz="1200" i="1" dirty="0" err="1"/>
              <a:t>Stromadystrophien</a:t>
            </a:r>
            <a:r>
              <a:rPr lang="en-US" altLang="en-US" sz="1200" i="1" dirty="0"/>
              <a:t> </a:t>
            </a:r>
            <a:r>
              <a:rPr lang="en-US" altLang="en-US" sz="1200" i="1" dirty="0" err="1"/>
              <a:t>ist</a:t>
            </a:r>
            <a:r>
              <a:rPr lang="en-US" altLang="en-US" sz="1200" i="1" dirty="0"/>
              <a:t> </a:t>
            </a:r>
            <a:r>
              <a:rPr lang="en-US" altLang="en-US" sz="1200" i="1" dirty="0" err="1"/>
              <a:t>hinsichtlich</a:t>
            </a:r>
            <a:r>
              <a:rPr lang="en-US" altLang="en-US" sz="1200" i="1" dirty="0"/>
              <a:t> </a:t>
            </a:r>
            <a:r>
              <a:rPr lang="en-US" altLang="en-US" sz="1200" i="1" dirty="0" err="1"/>
              <a:t>ihrer</a:t>
            </a:r>
            <a:r>
              <a:rPr lang="en-US" altLang="en-US" sz="1200" i="1" dirty="0"/>
              <a:t> </a:t>
            </a:r>
            <a:r>
              <a:rPr lang="en-US" altLang="en-US" sz="1200" i="1" dirty="0" err="1"/>
              <a:t>Bedeutung</a:t>
            </a:r>
            <a:r>
              <a:rPr lang="en-US" altLang="en-US" sz="1200" i="1" dirty="0"/>
              <a:t> die „</a:t>
            </a:r>
            <a:r>
              <a:rPr lang="en-US" altLang="en-US" sz="1200" i="1" dirty="0" err="1"/>
              <a:t>führende</a:t>
            </a:r>
            <a:r>
              <a:rPr lang="en-US" altLang="en-US" sz="1200" i="1" dirty="0"/>
              <a:t> </a:t>
            </a:r>
            <a:r>
              <a:rPr lang="en-US" altLang="en-US" sz="1200" i="1" dirty="0" err="1"/>
              <a:t>unter</a:t>
            </a:r>
            <a:r>
              <a:rPr lang="en-US" altLang="en-US" sz="1200" i="1" dirty="0"/>
              <a:t> </a:t>
            </a:r>
            <a:r>
              <a:rPr lang="en-US" altLang="en-US" sz="1200" i="1" dirty="0" err="1"/>
              <a:t>Gleichrangigen</a:t>
            </a:r>
            <a:r>
              <a:rPr lang="en-US" altLang="en-US" sz="1200" i="1" dirty="0"/>
              <a:t>“?</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Number Placeholder 1">
            <a:extLst>
              <a:ext uri="{FF2B5EF4-FFF2-40B4-BE49-F238E27FC236}">
                <a16:creationId xmlns:a16="http://schemas.microsoft.com/office/drawing/2014/main" id="{AF84DB7F-99E0-535E-09DB-AE485547F861}"/>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5E3C9B66-5FC6-6742-8559-CC8586C7FD5E}" type="slidenum">
              <a:rPr lang="en-US" altLang="en-US" sz="1000" smtClean="0"/>
              <a:t>67</a:t>
            </a:fld>
            <a:endParaRPr lang="en-US" altLang="en-US" sz="1000"/>
          </a:p>
        </p:txBody>
      </p:sp>
      <p:sp>
        <p:nvSpPr>
          <p:cNvPr id="71683" name="TextBox 2">
            <a:extLst>
              <a:ext uri="{FF2B5EF4-FFF2-40B4-BE49-F238E27FC236}">
                <a16:creationId xmlns:a16="http://schemas.microsoft.com/office/drawing/2014/main" id="{42C54714-99F5-F8F5-AD97-6E559C41CB42}"/>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CFDDAB0D-A824-FED5-7145-09936AFDBFAB}"/>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71685" name="Text Box 4">
            <a:extLst>
              <a:ext uri="{FF2B5EF4-FFF2-40B4-BE49-F238E27FC236}">
                <a16:creationId xmlns:a16="http://schemas.microsoft.com/office/drawing/2014/main" id="{4DE1A56E-A578-E59E-0852-E5A037A1D22C}"/>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r>
              <a:rPr lang="en-US" altLang="en-US" sz="1200" dirty="0">
                <a:solidFill>
                  <a:srgbClr val="0000FF"/>
                </a:solidFill>
              </a:rPr>
              <a:t>“</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r>
              <a:rPr lang="en-US" altLang="en-US" sz="1200" i="1" dirty="0">
                <a:solidFill>
                  <a:srgbClr val="0000FF"/>
                </a:solidFill>
              </a:rPr>
              <a:t> </a:t>
            </a:r>
            <a:endParaRPr lang="en-US" altLang="en-US" sz="1400" dirty="0"/>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a:t>
            </a:r>
            <a:endParaRPr lang="en-US" altLang="en-US" sz="1400" dirty="0"/>
          </a:p>
        </p:txBody>
      </p:sp>
      <p:sp>
        <p:nvSpPr>
          <p:cNvPr id="71686" name="Text Box 5">
            <a:extLst>
              <a:ext uri="{FF2B5EF4-FFF2-40B4-BE49-F238E27FC236}">
                <a16:creationId xmlns:a16="http://schemas.microsoft.com/office/drawing/2014/main" id="{F9D7468B-990C-CCFD-CC4C-AE92597A0E14}"/>
              </a:ext>
            </a:extLst>
          </p:cNvPr>
          <p:cNvSpPr txBox="1">
            <a:spLocks noChangeArrowheads="1"/>
          </p:cNvSpPr>
          <p:nvPr/>
        </p:nvSpPr>
        <p:spPr bwMode="auto">
          <a:xfrm>
            <a:off x="762000" y="4038600"/>
            <a:ext cx="44958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71687" name="TextBox 13">
            <a:extLst>
              <a:ext uri="{FF2B5EF4-FFF2-40B4-BE49-F238E27FC236}">
                <a16:creationId xmlns:a16="http://schemas.microsoft.com/office/drawing/2014/main" id="{5B71CE8A-7B5A-95E5-7BEA-BBFB4A55D36F}"/>
              </a:ext>
            </a:extLst>
          </p:cNvPr>
          <p:cNvSpPr txBox="1">
            <a:spLocks noChangeArrowheads="1"/>
          </p:cNvSpPr>
          <p:nvPr/>
        </p:nvSpPr>
        <p:spPr bwMode="auto">
          <a:xfrm>
            <a:off x="5218113" y="4668838"/>
            <a:ext cx="35829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(Hier ist der Rest der „Stroma-Crew“)</a:t>
            </a:r>
          </a:p>
        </p:txBody>
      </p:sp>
      <p:sp>
        <p:nvSpPr>
          <p:cNvPr id="16" name="Text Box 7">
            <a:extLst>
              <a:ext uri="{FF2B5EF4-FFF2-40B4-BE49-F238E27FC236}">
                <a16:creationId xmlns:a16="http://schemas.microsoft.com/office/drawing/2014/main" id="{9BB0F52B-EC6B-B0AF-8316-7D3BA864A916}"/>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p>
          <a:p>
            <a:pPr eaLnBrk="1" hangingPunct="1">
              <a:spcBef>
                <a:spcPct val="0"/>
              </a:spcBef>
              <a:buClrTx/>
              <a:buSzTx/>
              <a:buFontTx/>
              <a:buNone/>
              <a:defRPr/>
            </a:pPr>
            <a:r>
              <a:rPr lang="en-US" altLang="en-US" sz="1200" dirty="0">
                <a:solidFill>
                  <a:schemeClr val="bg1">
                    <a:lumMod val="75000"/>
                  </a:schemeClr>
                </a:solidFill>
              </a:rPr>
              <a:t>	1)</a:t>
            </a:r>
          </a:p>
          <a:p>
            <a:pPr eaLnBrk="1" hangingPunct="1">
              <a:spcBef>
                <a:spcPct val="0"/>
              </a:spcBef>
              <a:buClrTx/>
              <a:buSzTx/>
              <a:buFontTx/>
              <a:buNone/>
              <a:defRPr/>
            </a:pPr>
            <a:r>
              <a:rPr lang="en-US" altLang="en-US" sz="1200" dirty="0">
                <a:solidFill>
                  <a:schemeClr val="bg1">
                    <a:lumMod val="75000"/>
                  </a:schemeClr>
                </a:solidFill>
              </a:rPr>
              <a:t>	2)</a:t>
            </a:r>
          </a:p>
          <a:p>
            <a:pPr eaLnBrk="1" hangingPunct="1">
              <a:spcBef>
                <a:spcPct val="0"/>
              </a:spcBef>
              <a:buClrTx/>
              <a:buSzTx/>
              <a:buFontTx/>
              <a:buNone/>
              <a:defRPr/>
            </a:pPr>
            <a:r>
              <a:rPr lang="en-US" altLang="en-US" sz="1200" dirty="0">
                <a:solidFill>
                  <a:schemeClr val="bg1">
                    <a:lumMod val="75000"/>
                  </a:schemeClr>
                </a:solidFill>
              </a:rPr>
              <a:t>	3)</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Number Placeholder 1">
            <a:extLst>
              <a:ext uri="{FF2B5EF4-FFF2-40B4-BE49-F238E27FC236}">
                <a16:creationId xmlns:a16="http://schemas.microsoft.com/office/drawing/2014/main" id="{00E0C7C9-61C2-FA26-ACCA-A278772E4FF5}"/>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D99BE986-672D-1E4E-B06F-15ED4B1B8FED}" type="slidenum">
              <a:rPr lang="en-US" altLang="en-US" sz="1000" smtClean="0"/>
              <a:t>68</a:t>
            </a:fld>
            <a:endParaRPr lang="en-US" altLang="en-US" sz="1000"/>
          </a:p>
        </p:txBody>
      </p:sp>
      <p:sp>
        <p:nvSpPr>
          <p:cNvPr id="72707" name="TextBox 2">
            <a:extLst>
              <a:ext uri="{FF2B5EF4-FFF2-40B4-BE49-F238E27FC236}">
                <a16:creationId xmlns:a16="http://schemas.microsoft.com/office/drawing/2014/main" id="{2448601C-39E3-554B-ACF2-CDE11187C0EF}"/>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51F06ED2-BA78-BA4A-D8FD-3A3F3655EE97}"/>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72709" name="Text Box 4">
            <a:extLst>
              <a:ext uri="{FF2B5EF4-FFF2-40B4-BE49-F238E27FC236}">
                <a16:creationId xmlns:a16="http://schemas.microsoft.com/office/drawing/2014/main" id="{A729CF33-EEB8-B285-C5FC-08568FF68DD5}"/>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r>
              <a:rPr lang="en-US" altLang="en-US" sz="1200" dirty="0">
                <a:solidFill>
                  <a:srgbClr val="0000FF"/>
                </a:solidFill>
              </a:rPr>
              <a:t>“</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r>
              <a:rPr lang="en-US" altLang="en-US" sz="1200" i="1" dirty="0">
                <a:solidFill>
                  <a:srgbClr val="0000FF"/>
                </a:solidFill>
              </a:rPr>
              <a:t> </a:t>
            </a:r>
            <a:endParaRPr lang="en-US" altLang="en-US" sz="1400" dirty="0"/>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a:t>
            </a:r>
            <a:endParaRPr lang="en-US" altLang="en-US" sz="1400" dirty="0"/>
          </a:p>
        </p:txBody>
      </p:sp>
      <p:sp>
        <p:nvSpPr>
          <p:cNvPr id="72710" name="Text Box 5">
            <a:extLst>
              <a:ext uri="{FF2B5EF4-FFF2-40B4-BE49-F238E27FC236}">
                <a16:creationId xmlns:a16="http://schemas.microsoft.com/office/drawing/2014/main" id="{17AA1E2D-0C81-49B4-7F9A-68285CD9FDA1}"/>
              </a:ext>
            </a:extLst>
          </p:cNvPr>
          <p:cNvSpPr txBox="1">
            <a:spLocks noChangeArrowheads="1"/>
          </p:cNvSpPr>
          <p:nvPr/>
        </p:nvSpPr>
        <p:spPr bwMode="auto">
          <a:xfrm>
            <a:off x="762000" y="4038600"/>
            <a:ext cx="44958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11" name="Text Box 7">
            <a:extLst>
              <a:ext uri="{FF2B5EF4-FFF2-40B4-BE49-F238E27FC236}">
                <a16:creationId xmlns:a16="http://schemas.microsoft.com/office/drawing/2014/main" id="{CB042411-1B46-AF47-9637-4C9C66587669}"/>
              </a:ext>
            </a:extLst>
          </p:cNvPr>
          <p:cNvSpPr txBox="1">
            <a:spLocks noChangeArrowheads="1"/>
          </p:cNvSpPr>
          <p:nvPr/>
        </p:nvSpPr>
        <p:spPr bwMode="auto">
          <a:xfrm>
            <a:off x="762000" y="5751513"/>
            <a:ext cx="2232025"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Endotheliale Dystrophien</a:t>
            </a:r>
          </a:p>
          <a:p>
            <a:pPr eaLnBrk="1" hangingPunct="1">
              <a:spcBef>
                <a:spcPct val="0"/>
              </a:spcBef>
              <a:buClrTx/>
              <a:buSzTx/>
              <a:buFontTx/>
              <a:buNone/>
              <a:defRPr/>
            </a:pPr>
            <a:r>
              <a:rPr lang="en-US" altLang="en-US" sz="1200" b="1" dirty="0">
                <a:solidFill>
                  <a:srgbClr val="0000FF"/>
                </a:solidFill>
              </a:rPr>
              <a:t>	</a:t>
            </a:r>
            <a:r>
              <a:rPr lang="en-US" altLang="en-US" sz="1200" dirty="0"/>
              <a:t>1) </a:t>
            </a:r>
            <a:r>
              <a:rPr lang="en-US" altLang="en-US" sz="1200" b="1" i="1" dirty="0">
                <a:solidFill>
                  <a:srgbClr val="0000FF"/>
                </a:solidFill>
              </a:rPr>
              <a:t>?</a:t>
            </a:r>
          </a:p>
          <a:p>
            <a:pPr eaLnBrk="1" hangingPunct="1">
              <a:spcBef>
                <a:spcPct val="0"/>
              </a:spcBef>
              <a:buClrTx/>
              <a:buSzTx/>
              <a:buFontTx/>
              <a:buNone/>
              <a:defRPr/>
            </a:pPr>
            <a:r>
              <a:rPr lang="en-US" altLang="en-US" sz="1200" dirty="0">
                <a:solidFill>
                  <a:schemeClr val="bg1">
                    <a:lumMod val="75000"/>
                  </a:schemeClr>
                </a:solidFill>
              </a:rPr>
              <a:t>	</a:t>
            </a:r>
            <a:r>
              <a:rPr lang="en-US" altLang="en-US" sz="1200" dirty="0"/>
              <a:t>2)</a:t>
            </a:r>
          </a:p>
          <a:p>
            <a:pPr eaLnBrk="1" hangingPunct="1">
              <a:spcBef>
                <a:spcPct val="0"/>
              </a:spcBef>
              <a:buClrTx/>
              <a:buSzTx/>
              <a:buFontTx/>
              <a:buNone/>
              <a:defRPr/>
            </a:pPr>
            <a:r>
              <a:rPr lang="en-US" altLang="en-US" sz="1200" dirty="0"/>
              <a:t>	3)</a:t>
            </a:r>
            <a:endParaRPr lang="en-US" altLang="en-US" sz="1400" b="1" dirty="0"/>
          </a:p>
        </p:txBody>
      </p:sp>
      <p:sp>
        <p:nvSpPr>
          <p:cNvPr id="12" name="TextBox 11">
            <a:extLst>
              <a:ext uri="{FF2B5EF4-FFF2-40B4-BE49-F238E27FC236}">
                <a16:creationId xmlns:a16="http://schemas.microsoft.com/office/drawing/2014/main" id="{27A97F4E-569D-2EA0-5509-F05936F47840}"/>
              </a:ext>
            </a:extLst>
          </p:cNvPr>
          <p:cNvSpPr txBox="1"/>
          <p:nvPr/>
        </p:nvSpPr>
        <p:spPr>
          <a:xfrm>
            <a:off x="5257800" y="4075113"/>
            <a:ext cx="3541713" cy="2062162"/>
          </a:xfrm>
          <a:prstGeom prst="rect">
            <a:avLst/>
          </a:prstGeom>
          <a:solidFill>
            <a:srgbClr val="33CC33"/>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Diese Endotheldystrophie ist häufig und oft schwerwiegend:</a:t>
            </a:r>
            <a:endParaRPr lang="en-US" sz="1600" dirty="0">
              <a:solidFill>
                <a:srgbClr val="33CC33"/>
              </a:solidFill>
            </a:endParaRPr>
          </a:p>
          <a:p>
            <a:pPr>
              <a:defRPr/>
            </a:pPr>
            <a:r>
              <a:rPr lang="en-US" sz="1200" dirty="0">
                <a:solidFill>
                  <a:srgbClr val="33CC33"/>
                </a:solidFill>
              </a:rPr>
              <a:t>Diese ist seltener und weniger schwerwiegend:</a:t>
            </a:r>
          </a:p>
          <a:p>
            <a:pPr>
              <a:defRPr/>
            </a:pPr>
            <a:r>
              <a:rPr lang="en-US" sz="1200" i="1" dirty="0">
                <a:solidFill>
                  <a:srgbClr val="33CC33"/>
                </a:solidFill>
              </a:rPr>
              <a:t>Diese Form ist recht selten, aber aufgrund ihrer Einordnung in die </a:t>
            </a:r>
            <a:r>
              <a:rPr lang="en-US" sz="1200" b="1" i="1" dirty="0">
                <a:solidFill>
                  <a:srgbClr val="33CC33"/>
                </a:solidFill>
              </a:rPr>
              <a:t>STUMPED</a:t>
            </a:r>
            <a:r>
              <a:rPr lang="en-US" sz="1200" dirty="0">
                <a:solidFill>
                  <a:srgbClr val="33CC33"/>
                </a:solidFill>
              </a:rPr>
              <a:t>-Eselsbrücke für die trübe Hornhaut bei Säuglingen </a:t>
            </a:r>
            <a:r>
              <a:rPr lang="en-US" sz="1200" i="1" dirty="0">
                <a:solidFill>
                  <a:srgbClr val="33CC33"/>
                </a:solidFill>
              </a:rPr>
              <a:t>von Bedeutung</a:t>
            </a:r>
            <a:r>
              <a:rPr lang="en-US" sz="1200" dirty="0">
                <a:solidFill>
                  <a:srgbClr val="33CC33"/>
                </a:solidFill>
              </a:rPr>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Number Placeholder 1">
            <a:extLst>
              <a:ext uri="{FF2B5EF4-FFF2-40B4-BE49-F238E27FC236}">
                <a16:creationId xmlns:a16="http://schemas.microsoft.com/office/drawing/2014/main" id="{7F13AB8A-059F-B3FB-A6C1-BEDCDCFF064E}"/>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88BD9698-FC95-B349-893F-A4CB18CD3B4D}" type="slidenum">
              <a:rPr lang="en-US" altLang="en-US" sz="1000" smtClean="0"/>
              <a:t>69</a:t>
            </a:fld>
            <a:endParaRPr lang="en-US" altLang="en-US" sz="1000"/>
          </a:p>
        </p:txBody>
      </p:sp>
      <p:sp>
        <p:nvSpPr>
          <p:cNvPr id="73731" name="TextBox 2">
            <a:extLst>
              <a:ext uri="{FF2B5EF4-FFF2-40B4-BE49-F238E27FC236}">
                <a16:creationId xmlns:a16="http://schemas.microsoft.com/office/drawing/2014/main" id="{DB4B8435-96BA-DE6A-5197-3C2143E6CE44}"/>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D9A74C04-A13B-7BE0-2DC0-DDBB0429B494}"/>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73733" name="Text Box 4">
            <a:extLst>
              <a:ext uri="{FF2B5EF4-FFF2-40B4-BE49-F238E27FC236}">
                <a16:creationId xmlns:a16="http://schemas.microsoft.com/office/drawing/2014/main" id="{99FDF5CD-B165-5A6C-F1D1-96EF5A863A98}"/>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r>
              <a:rPr lang="en-US" altLang="en-US" sz="1200" dirty="0">
                <a:solidFill>
                  <a:srgbClr val="0000FF"/>
                </a:solidFill>
              </a:rPr>
              <a:t>“</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r>
              <a:rPr lang="en-US" altLang="en-US" sz="1200" i="1" dirty="0">
                <a:solidFill>
                  <a:srgbClr val="0000FF"/>
                </a:solidFill>
              </a:rPr>
              <a:t> </a:t>
            </a:r>
            <a:endParaRPr lang="en-US" altLang="en-US" sz="1400" dirty="0"/>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a:t>
            </a:r>
            <a:endParaRPr lang="en-US" altLang="en-US" sz="1400" dirty="0"/>
          </a:p>
        </p:txBody>
      </p:sp>
      <p:sp>
        <p:nvSpPr>
          <p:cNvPr id="73734" name="Text Box 5">
            <a:extLst>
              <a:ext uri="{FF2B5EF4-FFF2-40B4-BE49-F238E27FC236}">
                <a16:creationId xmlns:a16="http://schemas.microsoft.com/office/drawing/2014/main" id="{0E69E894-C3FA-AD0B-C343-2D2E23E2F1F9}"/>
              </a:ext>
            </a:extLst>
          </p:cNvPr>
          <p:cNvSpPr txBox="1">
            <a:spLocks noChangeArrowheads="1"/>
          </p:cNvSpPr>
          <p:nvPr/>
        </p:nvSpPr>
        <p:spPr bwMode="auto">
          <a:xfrm>
            <a:off x="762000" y="4038600"/>
            <a:ext cx="44958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11" name="Text Box 7">
            <a:extLst>
              <a:ext uri="{FF2B5EF4-FFF2-40B4-BE49-F238E27FC236}">
                <a16:creationId xmlns:a16="http://schemas.microsoft.com/office/drawing/2014/main" id="{A86CCF64-DFDD-B29F-E436-6C483906BE9F}"/>
              </a:ext>
            </a:extLst>
          </p:cNvPr>
          <p:cNvSpPr txBox="1">
            <a:spLocks noChangeArrowheads="1"/>
          </p:cNvSpPr>
          <p:nvPr/>
        </p:nvSpPr>
        <p:spPr bwMode="auto">
          <a:xfrm>
            <a:off x="762000" y="5751513"/>
            <a:ext cx="4433888" cy="954087"/>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Endotheliale Dystrophien</a:t>
            </a:r>
          </a:p>
          <a:p>
            <a:pPr eaLnBrk="1" hangingPunct="1">
              <a:spcBef>
                <a:spcPct val="0"/>
              </a:spcBef>
              <a:buClrTx/>
              <a:buSzTx/>
              <a:buFontTx/>
              <a:buNone/>
              <a:defRPr/>
            </a:pPr>
            <a:r>
              <a:rPr lang="en-US" altLang="en-US" sz="1200" b="1" dirty="0">
                <a:solidFill>
                  <a:srgbClr val="0000FF"/>
                </a:solidFill>
              </a:rPr>
              <a:t>	</a:t>
            </a:r>
            <a:r>
              <a:rPr lang="en-US" altLang="en-US" sz="1200" dirty="0"/>
              <a:t>1) </a:t>
            </a:r>
            <a:r>
              <a:rPr lang="en-US" altLang="en-US" sz="1200" b="1" dirty="0">
                <a:solidFill>
                  <a:srgbClr val="0000FF"/>
                </a:solidFill>
              </a:rPr>
              <a:t>Fuchs-Endotheldystrophie</a:t>
            </a:r>
          </a:p>
          <a:p>
            <a:pPr eaLnBrk="1" hangingPunct="1">
              <a:spcBef>
                <a:spcPct val="0"/>
              </a:spcBef>
              <a:buClrTx/>
              <a:buSzTx/>
              <a:buFontTx/>
              <a:buNone/>
              <a:defRPr/>
            </a:pPr>
            <a:r>
              <a:rPr lang="en-US" altLang="en-US" sz="1200" dirty="0">
                <a:solidFill>
                  <a:schemeClr val="bg1">
                    <a:lumMod val="75000"/>
                  </a:schemeClr>
                </a:solidFill>
              </a:rPr>
              <a:t>	</a:t>
            </a:r>
            <a:r>
              <a:rPr lang="en-US" altLang="en-US" sz="1200" dirty="0"/>
              <a:t>2)</a:t>
            </a:r>
          </a:p>
          <a:p>
            <a:pPr eaLnBrk="1" hangingPunct="1">
              <a:spcBef>
                <a:spcPct val="0"/>
              </a:spcBef>
              <a:buClrTx/>
              <a:buSzTx/>
              <a:buFontTx/>
              <a:buNone/>
              <a:defRPr/>
            </a:pPr>
            <a:r>
              <a:rPr lang="en-US" altLang="en-US" sz="1200" dirty="0"/>
              <a:t>	3)</a:t>
            </a:r>
            <a:endParaRPr lang="en-US" altLang="en-US" sz="1400" b="1" dirty="0"/>
          </a:p>
        </p:txBody>
      </p:sp>
      <p:sp>
        <p:nvSpPr>
          <p:cNvPr id="12" name="TextBox 11">
            <a:extLst>
              <a:ext uri="{FF2B5EF4-FFF2-40B4-BE49-F238E27FC236}">
                <a16:creationId xmlns:a16="http://schemas.microsoft.com/office/drawing/2014/main" id="{C19F0ECA-7D4A-64C4-D1DE-D5C893AA9644}"/>
              </a:ext>
            </a:extLst>
          </p:cNvPr>
          <p:cNvSpPr txBox="1"/>
          <p:nvPr/>
        </p:nvSpPr>
        <p:spPr>
          <a:xfrm>
            <a:off x="5257800" y="4075113"/>
            <a:ext cx="3541713" cy="2062162"/>
          </a:xfrm>
          <a:prstGeom prst="rect">
            <a:avLst/>
          </a:prstGeom>
          <a:solidFill>
            <a:srgbClr val="33CC33"/>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Diese Endotheldystrophie ist häufig und oft schwerwiegend:</a:t>
            </a:r>
            <a:endParaRPr lang="en-US" sz="1600" dirty="0">
              <a:solidFill>
                <a:srgbClr val="33CC33"/>
              </a:solidFill>
            </a:endParaRPr>
          </a:p>
          <a:p>
            <a:pPr>
              <a:defRPr/>
            </a:pPr>
            <a:r>
              <a:rPr lang="en-US" sz="1200" dirty="0">
                <a:solidFill>
                  <a:srgbClr val="33CC33"/>
                </a:solidFill>
              </a:rPr>
              <a:t>Diese Form ist seltener und weniger schwerwiegend:</a:t>
            </a:r>
          </a:p>
          <a:p>
            <a:pPr>
              <a:defRPr/>
            </a:pPr>
            <a:r>
              <a:rPr lang="en-US" sz="1200" i="1" dirty="0">
                <a:solidFill>
                  <a:srgbClr val="33CC33"/>
                </a:solidFill>
              </a:rPr>
              <a:t>Diese Form ist recht selten, aber aufgrund ihrer Einordnung in die </a:t>
            </a:r>
            <a:r>
              <a:rPr lang="en-US" sz="1200" b="1" i="1" dirty="0">
                <a:solidFill>
                  <a:srgbClr val="33CC33"/>
                </a:solidFill>
              </a:rPr>
              <a:t>STUMPED</a:t>
            </a:r>
            <a:r>
              <a:rPr lang="en-US" sz="1200" dirty="0">
                <a:solidFill>
                  <a:srgbClr val="33CC33"/>
                </a:solidFill>
              </a:rPr>
              <a:t>-Eselsbrücke für kindliche Hornhauttrübungen </a:t>
            </a:r>
            <a:r>
              <a:rPr lang="en-US" sz="1200" i="1" dirty="0">
                <a:solidFill>
                  <a:srgbClr val="33CC33"/>
                </a:solidFill>
              </a:rPr>
              <a:t>von Bedeutung</a:t>
            </a:r>
            <a:r>
              <a:rPr lang="en-US" sz="1200" dirty="0">
                <a:solidFill>
                  <a:srgbClr val="33CC33"/>
                </a:solidFill>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a:extLst>
              <a:ext uri="{FF2B5EF4-FFF2-40B4-BE49-F238E27FC236}">
                <a16:creationId xmlns:a16="http://schemas.microsoft.com/office/drawing/2014/main" id="{676BF2D6-4060-05D6-F01D-6C1C0D70AF65}"/>
              </a:ext>
            </a:extLst>
          </p:cNvPr>
          <p:cNvSpPr txBox="1">
            <a:spLocks noChangeArrowheads="1"/>
          </p:cNvSpPr>
          <p:nvPr/>
        </p:nvSpPr>
        <p:spPr bwMode="auto">
          <a:xfrm>
            <a:off x="746125" y="609600"/>
            <a:ext cx="5046663"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Epitheliale</a:t>
            </a:r>
            <a:r>
              <a:rPr lang="en-US" altLang="en-US" sz="1200" b="1" dirty="0"/>
              <a:t> und </a:t>
            </a:r>
            <a:r>
              <a:rPr lang="en-US" altLang="en-US" sz="1200" b="1" dirty="0" err="1"/>
              <a:t>subepitheliale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Basalmembrandystrophie</a:t>
            </a:r>
            <a:r>
              <a:rPr lang="en-US" altLang="en-US" sz="1200" dirty="0">
                <a:solidFill>
                  <a:srgbClr val="0000FF"/>
                </a:solidFill>
              </a:rPr>
              <a:t> </a:t>
            </a:r>
          </a:p>
          <a:p>
            <a:pPr eaLnBrk="1" hangingPunct="1">
              <a:spcBef>
                <a:spcPct val="0"/>
              </a:spcBef>
              <a:buClrTx/>
              <a:buSzTx/>
              <a:buFont typeface="Wingdings" pitchFamily="2" charset="2"/>
              <a:buNone/>
            </a:pPr>
            <a:r>
              <a:rPr lang="en-US" altLang="en-US" sz="1200" dirty="0"/>
              <a:t>	2)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a:t>
            </a:r>
            <a:r>
              <a:rPr lang="en-US" altLang="en-US" sz="1200" dirty="0" err="1">
                <a:solidFill>
                  <a:srgbClr val="0000FF"/>
                </a:solidFill>
              </a:rPr>
              <a:t>Meesmann</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a:t>
            </a:r>
          </a:p>
          <a:p>
            <a:pPr eaLnBrk="1" hangingPunct="1">
              <a:spcBef>
                <a:spcPct val="0"/>
              </a:spcBef>
              <a:buClrTx/>
              <a:buSzTx/>
              <a:buFontTx/>
              <a:buNone/>
            </a:pPr>
            <a:r>
              <a:rPr lang="en-US" altLang="en-US" sz="1200" dirty="0"/>
              <a:t>	4) </a:t>
            </a:r>
            <a:r>
              <a:rPr lang="en-US" altLang="en-US" sz="1200" dirty="0" err="1">
                <a:solidFill>
                  <a:srgbClr val="0000FF"/>
                </a:solidFill>
              </a:rPr>
              <a:t>Gelatinöse</a:t>
            </a:r>
            <a:r>
              <a:rPr lang="en-US" altLang="en-US" sz="1200" dirty="0">
                <a:solidFill>
                  <a:srgbClr val="0000FF"/>
                </a:solidFill>
              </a:rPr>
              <a:t> </a:t>
            </a:r>
            <a:r>
              <a:rPr lang="en-US" altLang="en-US" sz="1200" dirty="0" err="1">
                <a:solidFill>
                  <a:srgbClr val="0000FF"/>
                </a:solidFill>
              </a:rPr>
              <a:t>tropfenförmige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solidFill>
                  <a:srgbClr val="0000FF"/>
                </a:solidFill>
              </a:rPr>
              <a:t>	</a:t>
            </a:r>
            <a:r>
              <a:rPr lang="en-US" altLang="en-US" sz="1200" dirty="0"/>
              <a:t>5)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Dystrophien</a:t>
            </a:r>
            <a:r>
              <a:rPr lang="en-US" altLang="en-US" sz="1200" dirty="0">
                <a:solidFill>
                  <a:srgbClr val="0000FF"/>
                </a:solidFill>
              </a:rPr>
              <a:t> </a:t>
            </a:r>
            <a:r>
              <a:rPr lang="en-US" altLang="en-US" sz="1200" dirty="0" err="1">
                <a:solidFill>
                  <a:srgbClr val="0000FF"/>
                </a:solidFill>
              </a:rPr>
              <a:t>mit</a:t>
            </a:r>
            <a:r>
              <a:rPr lang="en-US" altLang="en-US" sz="1200" dirty="0">
                <a:solidFill>
                  <a:srgbClr val="0000FF"/>
                </a:solidFill>
              </a:rPr>
              <a:t> </a:t>
            </a:r>
            <a:r>
              <a:rPr lang="en-US" altLang="en-US" sz="1200" dirty="0" err="1">
                <a:solidFill>
                  <a:srgbClr val="0000FF"/>
                </a:solidFill>
              </a:rPr>
              <a:t>wiederkehrenden</a:t>
            </a:r>
            <a:r>
              <a:rPr lang="en-US" altLang="en-US" sz="1200" dirty="0">
                <a:solidFill>
                  <a:srgbClr val="0000FF"/>
                </a:solidFill>
              </a:rPr>
              <a:t> </a:t>
            </a:r>
            <a:r>
              <a:rPr lang="en-US" altLang="en-US" sz="1200" dirty="0" err="1">
                <a:solidFill>
                  <a:srgbClr val="0000FF"/>
                </a:solidFill>
              </a:rPr>
              <a:t>Erosionen</a:t>
            </a:r>
            <a:r>
              <a:rPr lang="en-US" altLang="en-US" sz="1200" dirty="0">
                <a:solidFill>
                  <a:srgbClr val="0000FF"/>
                </a:solidFill>
              </a:rPr>
              <a:t> </a:t>
            </a:r>
          </a:p>
          <a:p>
            <a:pPr eaLnBrk="1" hangingPunct="1">
              <a:spcBef>
                <a:spcPct val="0"/>
              </a:spcBef>
              <a:buClrTx/>
              <a:buSzTx/>
              <a:buFontTx/>
              <a:buNone/>
            </a:pPr>
            <a:r>
              <a:rPr lang="en-US" altLang="en-US" sz="1200" dirty="0">
                <a:solidFill>
                  <a:srgbClr val="0000FF"/>
                </a:solidFill>
              </a:rPr>
              <a:t>	</a:t>
            </a:r>
            <a:r>
              <a:rPr lang="en-US" altLang="en-US" sz="1200" dirty="0"/>
              <a:t>6) </a:t>
            </a:r>
            <a:r>
              <a:rPr lang="en-US" altLang="en-US" sz="1200" dirty="0" err="1">
                <a:solidFill>
                  <a:srgbClr val="0000FF"/>
                </a:solidFill>
              </a:rPr>
              <a:t>Subepitheliale</a:t>
            </a:r>
            <a:r>
              <a:rPr lang="en-US" altLang="en-US" sz="1200" dirty="0">
                <a:solidFill>
                  <a:srgbClr val="0000FF"/>
                </a:solidFill>
              </a:rPr>
              <a:t> </a:t>
            </a:r>
            <a:r>
              <a:rPr lang="en-US" altLang="en-US" sz="1200" dirty="0" err="1">
                <a:solidFill>
                  <a:srgbClr val="0000FF"/>
                </a:solidFill>
              </a:rPr>
              <a:t>muzinöse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p:txBody>
      </p:sp>
      <p:sp>
        <p:nvSpPr>
          <p:cNvPr id="10243" name="Slide Number Placeholder 1">
            <a:extLst>
              <a:ext uri="{FF2B5EF4-FFF2-40B4-BE49-F238E27FC236}">
                <a16:creationId xmlns:a16="http://schemas.microsoft.com/office/drawing/2014/main" id="{66C98086-5D7F-936F-FB00-6534E98CE08E}"/>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201B41EC-8A33-234C-8A0B-F042B77AEA37}" type="slidenum">
              <a:rPr lang="en-US" altLang="en-US" sz="1000" smtClean="0"/>
              <a:t>7</a:t>
            </a:fld>
            <a:endParaRPr lang="en-US" altLang="en-US" sz="1000"/>
          </a:p>
        </p:txBody>
      </p:sp>
      <p:sp>
        <p:nvSpPr>
          <p:cNvPr id="10244" name="TextBox 10">
            <a:extLst>
              <a:ext uri="{FF2B5EF4-FFF2-40B4-BE49-F238E27FC236}">
                <a16:creationId xmlns:a16="http://schemas.microsoft.com/office/drawing/2014/main" id="{9EDCDA3A-D212-1D48-D73C-15FCD01DD3DD}"/>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10245" name="TextBox 7">
            <a:extLst>
              <a:ext uri="{FF2B5EF4-FFF2-40B4-BE49-F238E27FC236}">
                <a16:creationId xmlns:a16="http://schemas.microsoft.com/office/drawing/2014/main" id="{DB638850-2423-6D91-F72F-16AA6111D684}"/>
              </a:ext>
            </a:extLst>
          </p:cNvPr>
          <p:cNvSpPr txBox="1">
            <a:spLocks noChangeArrowheads="1"/>
          </p:cNvSpPr>
          <p:nvPr/>
        </p:nvSpPr>
        <p:spPr bwMode="auto">
          <a:xfrm>
            <a:off x="5562600" y="993775"/>
            <a:ext cx="2362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i="1"/>
              <a:t>Was sind die sechs epithelialen/subepithelialen Hornhautdystrophien? </a:t>
            </a:r>
          </a:p>
        </p:txBody>
      </p:sp>
      <p:sp>
        <p:nvSpPr>
          <p:cNvPr id="6" name="Text Box 4">
            <a:extLst>
              <a:ext uri="{FF2B5EF4-FFF2-40B4-BE49-F238E27FC236}">
                <a16:creationId xmlns:a16="http://schemas.microsoft.com/office/drawing/2014/main" id="{B9F3F2CD-9347-6973-87B9-FF02910AEB9E}"/>
              </a:ext>
            </a:extLst>
          </p:cNvPr>
          <p:cNvSpPr txBox="1">
            <a:spLocks noChangeArrowheads="1"/>
          </p:cNvSpPr>
          <p:nvPr/>
        </p:nvSpPr>
        <p:spPr bwMode="auto">
          <a:xfrm>
            <a:off x="762000" y="2322513"/>
            <a:ext cx="3378200"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a:t>
            </a:r>
            <a:endParaRPr lang="en-US" altLang="en-US" sz="1400" dirty="0">
              <a:solidFill>
                <a:schemeClr val="bg1">
                  <a:lumMod val="75000"/>
                </a:schemeClr>
              </a:solidFill>
            </a:endParaRPr>
          </a:p>
        </p:txBody>
      </p:sp>
      <p:sp>
        <p:nvSpPr>
          <p:cNvPr id="7" name="Text Box 7">
            <a:extLst>
              <a:ext uri="{FF2B5EF4-FFF2-40B4-BE49-F238E27FC236}">
                <a16:creationId xmlns:a16="http://schemas.microsoft.com/office/drawing/2014/main" id="{335727FD-3AC6-BE75-4591-B941E4802E62}"/>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9" name="Text Box 5">
            <a:extLst>
              <a:ext uri="{FF2B5EF4-FFF2-40B4-BE49-F238E27FC236}">
                <a16:creationId xmlns:a16="http://schemas.microsoft.com/office/drawing/2014/main" id="{203534D2-6B50-844D-D5F2-A272D4FFDA6E}"/>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Number Placeholder 1">
            <a:extLst>
              <a:ext uri="{FF2B5EF4-FFF2-40B4-BE49-F238E27FC236}">
                <a16:creationId xmlns:a16="http://schemas.microsoft.com/office/drawing/2014/main" id="{626E5774-7F89-84F6-0E5F-7879981A8EA0}"/>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F480F3E2-11FD-7B46-B7DD-F35C1D7DBAA7}" type="slidenum">
              <a:rPr lang="en-US" altLang="en-US" sz="1000" smtClean="0"/>
              <a:t>70</a:t>
            </a:fld>
            <a:endParaRPr lang="en-US" altLang="en-US" sz="1000"/>
          </a:p>
        </p:txBody>
      </p:sp>
      <p:sp>
        <p:nvSpPr>
          <p:cNvPr id="74755" name="TextBox 2">
            <a:extLst>
              <a:ext uri="{FF2B5EF4-FFF2-40B4-BE49-F238E27FC236}">
                <a16:creationId xmlns:a16="http://schemas.microsoft.com/office/drawing/2014/main" id="{D6453A09-F602-FBB8-98CA-D8BCB56845DF}"/>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E2B98A66-4F67-9AF2-7FA4-319A883CA348}"/>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74757" name="Text Box 4">
            <a:extLst>
              <a:ext uri="{FF2B5EF4-FFF2-40B4-BE49-F238E27FC236}">
                <a16:creationId xmlns:a16="http://schemas.microsoft.com/office/drawing/2014/main" id="{318EF005-A169-0B71-1BD0-92360FF97CF0}"/>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r>
              <a:rPr lang="en-US" altLang="en-US" sz="1200" dirty="0">
                <a:solidFill>
                  <a:srgbClr val="0000FF"/>
                </a:solidFill>
              </a:rPr>
              <a:t>“</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r>
              <a:rPr lang="en-US" altLang="en-US" sz="1200" i="1" dirty="0">
                <a:solidFill>
                  <a:srgbClr val="0000FF"/>
                </a:solidFill>
              </a:rPr>
              <a:t> </a:t>
            </a:r>
            <a:endParaRPr lang="en-US" altLang="en-US" sz="1400" dirty="0"/>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a:t>
            </a:r>
            <a:endParaRPr lang="en-US" altLang="en-US" sz="1400" dirty="0"/>
          </a:p>
        </p:txBody>
      </p:sp>
      <p:sp>
        <p:nvSpPr>
          <p:cNvPr id="74758" name="Text Box 5">
            <a:extLst>
              <a:ext uri="{FF2B5EF4-FFF2-40B4-BE49-F238E27FC236}">
                <a16:creationId xmlns:a16="http://schemas.microsoft.com/office/drawing/2014/main" id="{4D4AA043-6FA4-2235-998A-C151B7AC3864}"/>
              </a:ext>
            </a:extLst>
          </p:cNvPr>
          <p:cNvSpPr txBox="1">
            <a:spLocks noChangeArrowheads="1"/>
          </p:cNvSpPr>
          <p:nvPr/>
        </p:nvSpPr>
        <p:spPr bwMode="auto">
          <a:xfrm>
            <a:off x="762000" y="4038600"/>
            <a:ext cx="44958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74759" name="Text Box 7">
            <a:extLst>
              <a:ext uri="{FF2B5EF4-FFF2-40B4-BE49-F238E27FC236}">
                <a16:creationId xmlns:a16="http://schemas.microsoft.com/office/drawing/2014/main" id="{B4426F55-8FEA-C001-B089-772F59A74F0E}"/>
              </a:ext>
            </a:extLst>
          </p:cNvPr>
          <p:cNvSpPr txBox="1">
            <a:spLocks noChangeArrowheads="1"/>
          </p:cNvSpPr>
          <p:nvPr/>
        </p:nvSpPr>
        <p:spPr bwMode="auto">
          <a:xfrm>
            <a:off x="762000" y="5751513"/>
            <a:ext cx="418147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solidFill>
                  <a:srgbClr val="0000FF"/>
                </a:solidFill>
              </a:rPr>
              <a:t>	</a:t>
            </a:r>
            <a:r>
              <a:rPr lang="en-US" altLang="en-US" sz="1200"/>
              <a:t>1) </a:t>
            </a:r>
            <a:r>
              <a:rPr lang="en-US" altLang="en-US" sz="1200">
                <a:solidFill>
                  <a:srgbClr val="0000FF"/>
                </a:solidFill>
              </a:rPr>
              <a:t>Fuchs-Endotheldystrophie</a:t>
            </a:r>
          </a:p>
          <a:p>
            <a:pPr eaLnBrk="1" hangingPunct="1">
              <a:spcBef>
                <a:spcPct val="0"/>
              </a:spcBef>
              <a:buClrTx/>
              <a:buSzTx/>
              <a:buFontTx/>
              <a:buNone/>
            </a:pPr>
            <a:r>
              <a:rPr lang="en-US" altLang="en-US" sz="1200">
                <a:solidFill>
                  <a:srgbClr val="0000FF"/>
                </a:solidFill>
              </a:rPr>
              <a:t>	</a:t>
            </a:r>
            <a:r>
              <a:rPr lang="en-US" altLang="en-US" sz="1200"/>
              <a:t>2) </a:t>
            </a:r>
            <a:r>
              <a:rPr lang="en-US" altLang="en-US" sz="1200" b="1" i="1">
                <a:solidFill>
                  <a:srgbClr val="0000FF"/>
                </a:solidFill>
              </a:rPr>
              <a:t>?</a:t>
            </a:r>
          </a:p>
          <a:p>
            <a:pPr eaLnBrk="1" hangingPunct="1">
              <a:spcBef>
                <a:spcPct val="0"/>
              </a:spcBef>
              <a:buClrTx/>
              <a:buSzTx/>
              <a:buFontTx/>
              <a:buNone/>
            </a:pPr>
            <a:r>
              <a:rPr lang="en-US" altLang="en-US" sz="1200"/>
              <a:t>	3)</a:t>
            </a:r>
            <a:endParaRPr lang="en-US" altLang="en-US" sz="1400" b="1">
              <a:solidFill>
                <a:srgbClr val="0000FF"/>
              </a:solidFill>
            </a:endParaRPr>
          </a:p>
        </p:txBody>
      </p:sp>
      <p:sp>
        <p:nvSpPr>
          <p:cNvPr id="12" name="TextBox 11">
            <a:extLst>
              <a:ext uri="{FF2B5EF4-FFF2-40B4-BE49-F238E27FC236}">
                <a16:creationId xmlns:a16="http://schemas.microsoft.com/office/drawing/2014/main" id="{60F788D8-6823-2958-D41E-08F135D4C194}"/>
              </a:ext>
            </a:extLst>
          </p:cNvPr>
          <p:cNvSpPr txBox="1"/>
          <p:nvPr/>
        </p:nvSpPr>
        <p:spPr>
          <a:xfrm>
            <a:off x="5257800" y="4075113"/>
            <a:ext cx="3541713" cy="2062162"/>
          </a:xfrm>
          <a:prstGeom prst="rect">
            <a:avLst/>
          </a:prstGeom>
          <a:solidFill>
            <a:srgbClr val="33CC33"/>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Diese Endotheldystrophie ist häufig und oft schwerwiegend:</a:t>
            </a:r>
          </a:p>
          <a:p>
            <a:pPr>
              <a:defRPr/>
            </a:pPr>
            <a:r>
              <a:rPr lang="en-US" sz="1200" dirty="0">
                <a:solidFill>
                  <a:srgbClr val="0000FF"/>
                </a:solidFill>
                <a:effectLst>
                  <a:outerShdw blurRad="38100" dist="38100" dir="2700000" algn="tl">
                    <a:srgbClr val="000000">
                      <a:alpha val="43137"/>
                    </a:srgbClr>
                  </a:outerShdw>
                </a:effectLst>
              </a:rPr>
              <a:t>Diese ist seltener und weniger schwerwiegend:</a:t>
            </a:r>
            <a:endParaRPr lang="en-US" sz="1600" dirty="0">
              <a:solidFill>
                <a:srgbClr val="33CC33"/>
              </a:solidFill>
            </a:endParaRPr>
          </a:p>
          <a:p>
            <a:pPr>
              <a:defRPr/>
            </a:pPr>
            <a:r>
              <a:rPr lang="en-US" sz="1200" i="1" dirty="0">
                <a:solidFill>
                  <a:srgbClr val="33CC33"/>
                </a:solidFill>
              </a:rPr>
              <a:t>Diese Form ist recht selten, aber aufgrund ihrer Einordnung in die </a:t>
            </a:r>
            <a:r>
              <a:rPr lang="en-US" sz="1200" b="1" i="1" dirty="0">
                <a:solidFill>
                  <a:srgbClr val="33CC33"/>
                </a:solidFill>
              </a:rPr>
              <a:t>STUMPED</a:t>
            </a:r>
            <a:r>
              <a:rPr lang="en-US" sz="1200" dirty="0">
                <a:solidFill>
                  <a:srgbClr val="33CC33"/>
                </a:solidFill>
              </a:rPr>
              <a:t>-Eselsbrücke für kindliche Hornhauttrübungen </a:t>
            </a:r>
            <a:r>
              <a:rPr lang="en-US" sz="1200" i="1" dirty="0">
                <a:solidFill>
                  <a:srgbClr val="33CC33"/>
                </a:solidFill>
              </a:rPr>
              <a:t>von Bedeutung</a:t>
            </a:r>
            <a:r>
              <a:rPr lang="en-US" sz="1200" dirty="0">
                <a:solidFill>
                  <a:srgbClr val="33CC33"/>
                </a:solidFill>
              </a:rPr>
              <a: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Number Placeholder 1">
            <a:extLst>
              <a:ext uri="{FF2B5EF4-FFF2-40B4-BE49-F238E27FC236}">
                <a16:creationId xmlns:a16="http://schemas.microsoft.com/office/drawing/2014/main" id="{7075274B-8FDB-AE17-6CBE-5C98277C93BD}"/>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7275EBBB-E6AD-1F4A-8894-7B580C1F3930}" type="slidenum">
              <a:rPr lang="en-US" altLang="en-US" sz="1000" smtClean="0"/>
              <a:t>71</a:t>
            </a:fld>
            <a:endParaRPr lang="en-US" altLang="en-US" sz="1000"/>
          </a:p>
        </p:txBody>
      </p:sp>
      <p:sp>
        <p:nvSpPr>
          <p:cNvPr id="75779" name="TextBox 2">
            <a:extLst>
              <a:ext uri="{FF2B5EF4-FFF2-40B4-BE49-F238E27FC236}">
                <a16:creationId xmlns:a16="http://schemas.microsoft.com/office/drawing/2014/main" id="{E3BC82F7-6AA5-9B23-AAB5-0F1C65A9E645}"/>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25450565-4FB9-F696-5013-9943B39603C2}"/>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75781" name="Text Box 4">
            <a:extLst>
              <a:ext uri="{FF2B5EF4-FFF2-40B4-BE49-F238E27FC236}">
                <a16:creationId xmlns:a16="http://schemas.microsoft.com/office/drawing/2014/main" id="{B5C0159F-A320-76A9-612C-6C173B0DD5D3}"/>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r>
              <a:rPr lang="en-US" altLang="en-US" sz="1200" i="1" dirty="0">
                <a:solidFill>
                  <a:srgbClr val="0000FF"/>
                </a:solidFill>
              </a:rPr>
              <a:t> </a:t>
            </a:r>
            <a:endParaRPr lang="en-US" altLang="en-US" sz="1400" dirty="0"/>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a:t>
            </a:r>
            <a:endParaRPr lang="en-US" altLang="en-US" sz="1400" dirty="0"/>
          </a:p>
        </p:txBody>
      </p:sp>
      <p:sp>
        <p:nvSpPr>
          <p:cNvPr id="75782" name="Text Box 5">
            <a:extLst>
              <a:ext uri="{FF2B5EF4-FFF2-40B4-BE49-F238E27FC236}">
                <a16:creationId xmlns:a16="http://schemas.microsoft.com/office/drawing/2014/main" id="{25176B4C-EAA3-E26D-4C5B-CB24BCDDA34D}"/>
              </a:ext>
            </a:extLst>
          </p:cNvPr>
          <p:cNvSpPr txBox="1">
            <a:spLocks noChangeArrowheads="1"/>
          </p:cNvSpPr>
          <p:nvPr/>
        </p:nvSpPr>
        <p:spPr bwMode="auto">
          <a:xfrm>
            <a:off x="762000" y="4038600"/>
            <a:ext cx="44958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75783" name="Text Box 7">
            <a:extLst>
              <a:ext uri="{FF2B5EF4-FFF2-40B4-BE49-F238E27FC236}">
                <a16:creationId xmlns:a16="http://schemas.microsoft.com/office/drawing/2014/main" id="{24E312D6-5AA4-F0C0-E1CA-6D0232D3DD63}"/>
              </a:ext>
            </a:extLst>
          </p:cNvPr>
          <p:cNvSpPr txBox="1">
            <a:spLocks noChangeArrowheads="1"/>
          </p:cNvSpPr>
          <p:nvPr/>
        </p:nvSpPr>
        <p:spPr bwMode="auto">
          <a:xfrm>
            <a:off x="762000" y="5751513"/>
            <a:ext cx="50609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solidFill>
                  <a:srgbClr val="0000FF"/>
                </a:solidFill>
              </a:rPr>
              <a:t>	</a:t>
            </a:r>
            <a:r>
              <a:rPr lang="en-US" altLang="en-US" sz="1200"/>
              <a:t>1) </a:t>
            </a:r>
            <a:r>
              <a:rPr lang="en-US" altLang="en-US" sz="1200">
                <a:solidFill>
                  <a:srgbClr val="0000FF"/>
                </a:solidFill>
              </a:rPr>
              <a:t>Fuchs-Endotheldystrophie</a:t>
            </a:r>
          </a:p>
          <a:p>
            <a:pPr eaLnBrk="1" hangingPunct="1">
              <a:spcBef>
                <a:spcPct val="0"/>
              </a:spcBef>
              <a:buClrTx/>
              <a:buSzTx/>
              <a:buFontTx/>
              <a:buNone/>
            </a:pPr>
            <a:r>
              <a:rPr lang="en-US" altLang="en-US" sz="1200">
                <a:solidFill>
                  <a:srgbClr val="0000FF"/>
                </a:solidFill>
              </a:rPr>
              <a:t>	</a:t>
            </a:r>
            <a:r>
              <a:rPr lang="en-US" altLang="en-US" sz="1200"/>
              <a:t>2) </a:t>
            </a:r>
            <a:r>
              <a:rPr lang="en-US" altLang="en-US" sz="1200" b="1">
                <a:solidFill>
                  <a:srgbClr val="0000FF"/>
                </a:solidFill>
              </a:rPr>
              <a:t>Hintere polymorphe Hornhautdystrophie</a:t>
            </a:r>
          </a:p>
          <a:p>
            <a:pPr eaLnBrk="1" hangingPunct="1">
              <a:spcBef>
                <a:spcPct val="0"/>
              </a:spcBef>
              <a:buClrTx/>
              <a:buSzTx/>
              <a:buFontTx/>
              <a:buNone/>
            </a:pPr>
            <a:r>
              <a:rPr lang="en-US" altLang="en-US" sz="1200"/>
              <a:t>	3)</a:t>
            </a:r>
            <a:endParaRPr lang="en-US" altLang="en-US" sz="1400" b="1">
              <a:solidFill>
                <a:srgbClr val="0000FF"/>
              </a:solidFill>
            </a:endParaRPr>
          </a:p>
        </p:txBody>
      </p:sp>
      <p:sp>
        <p:nvSpPr>
          <p:cNvPr id="12" name="TextBox 11">
            <a:extLst>
              <a:ext uri="{FF2B5EF4-FFF2-40B4-BE49-F238E27FC236}">
                <a16:creationId xmlns:a16="http://schemas.microsoft.com/office/drawing/2014/main" id="{6B8AFACC-E443-B306-E3C7-8D94340C87A0}"/>
              </a:ext>
            </a:extLst>
          </p:cNvPr>
          <p:cNvSpPr txBox="1"/>
          <p:nvPr/>
        </p:nvSpPr>
        <p:spPr>
          <a:xfrm>
            <a:off x="5257800" y="4075113"/>
            <a:ext cx="3541713" cy="2062162"/>
          </a:xfrm>
          <a:prstGeom prst="rect">
            <a:avLst/>
          </a:prstGeom>
          <a:solidFill>
            <a:srgbClr val="33CC33"/>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Diese Endotheldystrophie ist häufig und oft schwerwiegend:</a:t>
            </a:r>
          </a:p>
          <a:p>
            <a:pPr>
              <a:defRPr/>
            </a:pPr>
            <a:r>
              <a:rPr lang="en-US" sz="1200" dirty="0">
                <a:solidFill>
                  <a:srgbClr val="0000FF"/>
                </a:solidFill>
                <a:effectLst>
                  <a:outerShdw blurRad="38100" dist="38100" dir="2700000" algn="tl">
                    <a:srgbClr val="000000">
                      <a:alpha val="43137"/>
                    </a:srgbClr>
                  </a:outerShdw>
                </a:effectLst>
              </a:rPr>
              <a:t>Diese ist seltener und weniger schwerwiegend:</a:t>
            </a:r>
            <a:endParaRPr lang="en-US" sz="1600" dirty="0">
              <a:solidFill>
                <a:srgbClr val="33CC33"/>
              </a:solidFill>
            </a:endParaRPr>
          </a:p>
          <a:p>
            <a:pPr>
              <a:defRPr/>
            </a:pPr>
            <a:r>
              <a:rPr lang="en-US" sz="1200" i="1" dirty="0">
                <a:solidFill>
                  <a:srgbClr val="33CC33"/>
                </a:solidFill>
              </a:rPr>
              <a:t>Diese Form ist recht selten, aber aufgrund ihrer Einordnung in die </a:t>
            </a:r>
            <a:r>
              <a:rPr lang="en-US" sz="1200" b="1" i="1" dirty="0">
                <a:solidFill>
                  <a:srgbClr val="33CC33"/>
                </a:solidFill>
              </a:rPr>
              <a:t>STUMPED</a:t>
            </a:r>
            <a:r>
              <a:rPr lang="en-US" sz="1200" dirty="0">
                <a:solidFill>
                  <a:srgbClr val="33CC33"/>
                </a:solidFill>
              </a:rPr>
              <a:t>-Eselsbrücke für kindliche Hornhauttrübungen </a:t>
            </a:r>
            <a:r>
              <a:rPr lang="en-US" sz="1200" i="1" dirty="0">
                <a:solidFill>
                  <a:srgbClr val="33CC33"/>
                </a:solidFill>
              </a:rPr>
              <a:t>von Bedeutung</a:t>
            </a:r>
            <a:r>
              <a:rPr lang="en-US" sz="1200" dirty="0">
                <a:solidFill>
                  <a:srgbClr val="33CC33"/>
                </a:solidFill>
              </a:rPr>
              <a:t>: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Number Placeholder 1">
            <a:extLst>
              <a:ext uri="{FF2B5EF4-FFF2-40B4-BE49-F238E27FC236}">
                <a16:creationId xmlns:a16="http://schemas.microsoft.com/office/drawing/2014/main" id="{2DDDF1E8-047D-B9F0-BF78-DCD1DE3539CC}"/>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B43FED59-763B-1644-8097-A20DD9D71C6C}" type="slidenum">
              <a:rPr lang="en-US" altLang="en-US" sz="1000" smtClean="0"/>
              <a:t>72</a:t>
            </a:fld>
            <a:endParaRPr lang="en-US" altLang="en-US" sz="1000"/>
          </a:p>
        </p:txBody>
      </p:sp>
      <p:sp>
        <p:nvSpPr>
          <p:cNvPr id="76803" name="TextBox 2">
            <a:extLst>
              <a:ext uri="{FF2B5EF4-FFF2-40B4-BE49-F238E27FC236}">
                <a16:creationId xmlns:a16="http://schemas.microsoft.com/office/drawing/2014/main" id="{2C0ECE97-48F2-2B23-5931-A5E463A13983}"/>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20BC759A-796A-2681-036A-3576A60A47F0}"/>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76805" name="Text Box 4">
            <a:extLst>
              <a:ext uri="{FF2B5EF4-FFF2-40B4-BE49-F238E27FC236}">
                <a16:creationId xmlns:a16="http://schemas.microsoft.com/office/drawing/2014/main" id="{9323E8DB-4166-E2D6-4ACB-1506027003CE}"/>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r>
              <a:rPr lang="en-US" altLang="en-US" sz="1200" dirty="0">
                <a:solidFill>
                  <a:srgbClr val="0000FF"/>
                </a:solidFill>
              </a:rPr>
              <a:t>“</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r>
              <a:rPr lang="en-US" altLang="en-US" sz="1200" i="1" dirty="0">
                <a:solidFill>
                  <a:srgbClr val="0000FF"/>
                </a:solidFill>
              </a:rPr>
              <a:t> </a:t>
            </a:r>
            <a:endParaRPr lang="en-US" altLang="en-US" sz="1400" dirty="0"/>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a:t>
            </a:r>
            <a:endParaRPr lang="en-US" altLang="en-US" sz="1400" dirty="0"/>
          </a:p>
        </p:txBody>
      </p:sp>
      <p:sp>
        <p:nvSpPr>
          <p:cNvPr id="76806" name="Text Box 5">
            <a:extLst>
              <a:ext uri="{FF2B5EF4-FFF2-40B4-BE49-F238E27FC236}">
                <a16:creationId xmlns:a16="http://schemas.microsoft.com/office/drawing/2014/main" id="{C4353D77-C6A4-7E59-3D87-4311E1DBC551}"/>
              </a:ext>
            </a:extLst>
          </p:cNvPr>
          <p:cNvSpPr txBox="1">
            <a:spLocks noChangeArrowheads="1"/>
          </p:cNvSpPr>
          <p:nvPr/>
        </p:nvSpPr>
        <p:spPr bwMode="auto">
          <a:xfrm>
            <a:off x="762000" y="4038600"/>
            <a:ext cx="44958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76807" name="Text Box 7">
            <a:extLst>
              <a:ext uri="{FF2B5EF4-FFF2-40B4-BE49-F238E27FC236}">
                <a16:creationId xmlns:a16="http://schemas.microsoft.com/office/drawing/2014/main" id="{94C12FE7-BFC9-886F-2971-73B59F9CA3B0}"/>
              </a:ext>
            </a:extLst>
          </p:cNvPr>
          <p:cNvSpPr txBox="1">
            <a:spLocks noChangeArrowheads="1"/>
          </p:cNvSpPr>
          <p:nvPr/>
        </p:nvSpPr>
        <p:spPr bwMode="auto">
          <a:xfrm>
            <a:off x="762000" y="5751513"/>
            <a:ext cx="4668838"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solidFill>
                  <a:srgbClr val="0000FF"/>
                </a:solidFill>
              </a:rPr>
              <a:t>	</a:t>
            </a:r>
            <a:r>
              <a:rPr lang="en-US" altLang="en-US" sz="1200"/>
              <a:t>1) </a:t>
            </a:r>
            <a:r>
              <a:rPr lang="en-US" altLang="en-US" sz="1200">
                <a:solidFill>
                  <a:srgbClr val="0000FF"/>
                </a:solidFill>
              </a:rPr>
              <a:t>Fuchs-Endotheldystrophie</a:t>
            </a:r>
          </a:p>
          <a:p>
            <a:pPr eaLnBrk="1" hangingPunct="1">
              <a:spcBef>
                <a:spcPct val="0"/>
              </a:spcBef>
              <a:buClrTx/>
              <a:buSzTx/>
              <a:buFontTx/>
              <a:buNone/>
            </a:pPr>
            <a:r>
              <a:rPr lang="en-US" altLang="en-US" sz="1200">
                <a:solidFill>
                  <a:srgbClr val="0000FF"/>
                </a:solidFill>
              </a:rPr>
              <a:t>	</a:t>
            </a:r>
            <a:r>
              <a:rPr lang="en-US" altLang="en-US" sz="1200"/>
              <a:t>2) </a:t>
            </a:r>
            <a:r>
              <a:rPr lang="en-US" altLang="en-US" sz="1200">
                <a:solidFill>
                  <a:srgbClr val="0000FF"/>
                </a:solidFill>
              </a:rPr>
              <a:t>Hintere polymorphe Hornhautdystrophie</a:t>
            </a:r>
          </a:p>
          <a:p>
            <a:pPr eaLnBrk="1" hangingPunct="1">
              <a:spcBef>
                <a:spcPct val="0"/>
              </a:spcBef>
              <a:buClrTx/>
              <a:buSzTx/>
              <a:buFontTx/>
              <a:buNone/>
            </a:pPr>
            <a:r>
              <a:rPr lang="en-US" altLang="en-US" sz="1200"/>
              <a:t>	3) </a:t>
            </a:r>
            <a:r>
              <a:rPr lang="en-US" altLang="en-US" sz="1200" b="1" i="1">
                <a:solidFill>
                  <a:srgbClr val="0000FF"/>
                </a:solidFill>
              </a:rPr>
              <a:t>?</a:t>
            </a:r>
          </a:p>
        </p:txBody>
      </p:sp>
      <p:sp>
        <p:nvSpPr>
          <p:cNvPr id="12" name="TextBox 11">
            <a:extLst>
              <a:ext uri="{FF2B5EF4-FFF2-40B4-BE49-F238E27FC236}">
                <a16:creationId xmlns:a16="http://schemas.microsoft.com/office/drawing/2014/main" id="{A2E8B8E8-1EC9-7C3B-EEE8-AB76B7D1DA54}"/>
              </a:ext>
            </a:extLst>
          </p:cNvPr>
          <p:cNvSpPr txBox="1"/>
          <p:nvPr/>
        </p:nvSpPr>
        <p:spPr>
          <a:xfrm>
            <a:off x="5257800" y="4075113"/>
            <a:ext cx="3541713" cy="2062162"/>
          </a:xfrm>
          <a:prstGeom prst="rect">
            <a:avLst/>
          </a:prstGeom>
          <a:solidFill>
            <a:srgbClr val="33CC33"/>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Diese Endotheldystrophie ist häufig und oft schwerwiegend:</a:t>
            </a:r>
          </a:p>
          <a:p>
            <a:pPr>
              <a:defRPr/>
            </a:pPr>
            <a:r>
              <a:rPr lang="en-US" sz="1200" dirty="0">
                <a:solidFill>
                  <a:srgbClr val="0000FF"/>
                </a:solidFill>
                <a:effectLst>
                  <a:outerShdw blurRad="38100" dist="38100" dir="2700000" algn="tl">
                    <a:srgbClr val="000000">
                      <a:alpha val="43137"/>
                    </a:srgbClr>
                  </a:outerShdw>
                </a:effectLst>
              </a:rPr>
              <a:t>Diese ist seltener und weniger schwerwiegend:</a:t>
            </a:r>
          </a:p>
          <a:p>
            <a:pPr>
              <a:defRPr/>
            </a:pPr>
            <a:r>
              <a:rPr lang="en-US" sz="1200" i="1" dirty="0">
                <a:solidFill>
                  <a:schemeClr val="bg1"/>
                </a:solidFill>
                <a:effectLst>
                  <a:outerShdw blurRad="38100" dist="38100" dir="2700000" algn="tl">
                    <a:srgbClr val="000000">
                      <a:alpha val="43137"/>
                    </a:srgbClr>
                  </a:outerShdw>
                </a:effectLst>
              </a:rPr>
              <a:t>Diese Form ist recht selten, aber aufgrund ihrer Einordnung in die </a:t>
            </a:r>
            <a:r>
              <a:rPr lang="en-US" sz="1200" b="1" i="1" dirty="0">
                <a:solidFill>
                  <a:schemeClr val="bg1"/>
                </a:solidFill>
                <a:effectLst>
                  <a:outerShdw blurRad="38100" dist="38100" dir="2700000" algn="tl">
                    <a:srgbClr val="000000">
                      <a:alpha val="43137"/>
                    </a:srgbClr>
                  </a:outerShdw>
                </a:effectLst>
              </a:rPr>
              <a:t>STUMPED</a:t>
            </a:r>
            <a:r>
              <a:rPr lang="en-US" sz="1200" dirty="0">
                <a:solidFill>
                  <a:schemeClr val="bg1"/>
                </a:solidFill>
                <a:effectLst>
                  <a:outerShdw blurRad="38100" dist="38100" dir="2700000" algn="tl">
                    <a:srgbClr val="000000">
                      <a:alpha val="43137"/>
                    </a:srgbClr>
                  </a:outerShdw>
                </a:effectLst>
              </a:rPr>
              <a:t>-Eselsbrücke für kindliche Hornhauttrübungen </a:t>
            </a:r>
            <a:r>
              <a:rPr lang="en-US" sz="1200" i="1" dirty="0">
                <a:solidFill>
                  <a:schemeClr val="bg1"/>
                </a:solidFill>
                <a:effectLst>
                  <a:outerShdw blurRad="38100" dist="38100" dir="2700000" algn="tl">
                    <a:srgbClr val="000000">
                      <a:alpha val="43137"/>
                    </a:srgbClr>
                  </a:outerShdw>
                </a:effectLst>
              </a:rPr>
              <a:t>von Bedeutung</a:t>
            </a:r>
            <a:r>
              <a:rPr lang="en-US" sz="1200" dirty="0">
                <a:solidFill>
                  <a:schemeClr val="bg1"/>
                </a:solidFill>
                <a:effectLst>
                  <a:outerShdw blurRad="38100" dist="38100" dir="2700000" algn="tl">
                    <a:srgbClr val="000000">
                      <a:alpha val="43137"/>
                    </a:srgbClr>
                  </a:outerShdw>
                </a:effectLst>
              </a:rPr>
              <a:t>: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Number Placeholder 1">
            <a:extLst>
              <a:ext uri="{FF2B5EF4-FFF2-40B4-BE49-F238E27FC236}">
                <a16:creationId xmlns:a16="http://schemas.microsoft.com/office/drawing/2014/main" id="{03E2448F-22E9-1285-3F06-FF863391B42D}"/>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26A660D3-379C-0A46-A841-E285DC41A6CB}" type="slidenum">
              <a:rPr lang="en-US" altLang="en-US" sz="1000" smtClean="0"/>
              <a:t>73</a:t>
            </a:fld>
            <a:endParaRPr lang="en-US" altLang="en-US" sz="1000"/>
          </a:p>
        </p:txBody>
      </p:sp>
      <p:sp>
        <p:nvSpPr>
          <p:cNvPr id="77827" name="TextBox 2">
            <a:extLst>
              <a:ext uri="{FF2B5EF4-FFF2-40B4-BE49-F238E27FC236}">
                <a16:creationId xmlns:a16="http://schemas.microsoft.com/office/drawing/2014/main" id="{BED5AE1C-569E-24EA-AA17-3FC749872BDB}"/>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9" name="Text Box 2">
            <a:extLst>
              <a:ext uri="{FF2B5EF4-FFF2-40B4-BE49-F238E27FC236}">
                <a16:creationId xmlns:a16="http://schemas.microsoft.com/office/drawing/2014/main" id="{AF3DF72C-1B95-03F2-62E9-7318AC73C765}"/>
              </a:ext>
            </a:extLst>
          </p:cNvPr>
          <p:cNvSpPr txBox="1">
            <a:spLocks noChangeArrowheads="1"/>
          </p:cNvSpPr>
          <p:nvPr/>
        </p:nvSpPr>
        <p:spPr bwMode="auto">
          <a:xfrm>
            <a:off x="746125" y="609600"/>
            <a:ext cx="4678363" cy="1502976"/>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77829" name="Text Box 4">
            <a:extLst>
              <a:ext uri="{FF2B5EF4-FFF2-40B4-BE49-F238E27FC236}">
                <a16:creationId xmlns:a16="http://schemas.microsoft.com/office/drawing/2014/main" id="{CDC00674-8D81-DEFB-536A-81074B2A4C69}"/>
              </a:ext>
            </a:extLst>
          </p:cNvPr>
          <p:cNvSpPr txBox="1">
            <a:spLocks noChangeArrowheads="1"/>
          </p:cNvSpPr>
          <p:nvPr/>
        </p:nvSpPr>
        <p:spPr bwMode="auto">
          <a:xfrm>
            <a:off x="762000" y="2322513"/>
            <a:ext cx="3933825"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Epithel</a:t>
            </a:r>
            <a:r>
              <a:rPr lang="en-US" altLang="en-US" sz="1200" b="1" dirty="0"/>
              <a:t>-Stroma</a:t>
            </a:r>
            <a:r>
              <a:rPr lang="en-US" altLang="en-US" sz="1200" b="1" i="1" dirty="0"/>
              <a:t>-TGFBI</a:t>
            </a:r>
            <a:r>
              <a:rPr lang="en-US" altLang="en-US" sz="1200" b="1" dirty="0"/>
              <a:t>-</a:t>
            </a:r>
            <a:r>
              <a:rPr lang="en-US" altLang="en-US" sz="1200" b="1" dirty="0" err="1"/>
              <a:t>Dystrophien</a:t>
            </a:r>
            <a:r>
              <a:rPr lang="en-US" altLang="en-US" sz="1200" b="1" dirty="0"/>
              <a:t> </a:t>
            </a:r>
          </a:p>
          <a:p>
            <a:pPr eaLnBrk="1" hangingPunct="1">
              <a:spcBef>
                <a:spcPct val="0"/>
              </a:spcBef>
              <a:buClrTx/>
              <a:buSzTx/>
              <a:buFontTx/>
              <a:buNone/>
            </a:pPr>
            <a:r>
              <a:rPr lang="en-US" altLang="en-US" sz="1200" dirty="0"/>
              <a:t>	1) </a:t>
            </a:r>
            <a:r>
              <a:rPr lang="en-US" altLang="en-US" sz="1200" dirty="0">
                <a:solidFill>
                  <a:srgbClr val="0000FF"/>
                </a:solidFill>
              </a:rPr>
              <a:t>Reis-</a:t>
            </a:r>
            <a:r>
              <a:rPr lang="en-US" altLang="en-US" sz="1200" dirty="0" err="1">
                <a:solidFill>
                  <a:srgbClr val="0000FF"/>
                </a:solidFill>
              </a:rPr>
              <a:t>Bückler</a:t>
            </a:r>
            <a:r>
              <a:rPr lang="en-US" altLang="en-US" sz="1200" dirty="0">
                <a:solidFill>
                  <a:srgbClr val="0000FF"/>
                </a:solidFill>
              </a:rPr>
              <a:t>-</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2) </a:t>
            </a:r>
            <a:r>
              <a:rPr lang="en-US" altLang="en-US" sz="1200" dirty="0">
                <a:solidFill>
                  <a:srgbClr val="0000FF"/>
                </a:solidFill>
              </a:rPr>
              <a:t>Thiel-Behnke-</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p>
          <a:p>
            <a:pPr eaLnBrk="1" hangingPunct="1">
              <a:spcBef>
                <a:spcPct val="0"/>
              </a:spcBef>
              <a:buClrTx/>
              <a:buSzTx/>
              <a:buFontTx/>
              <a:buNone/>
            </a:pPr>
            <a:r>
              <a:rPr lang="en-US" altLang="en-US" sz="1200" dirty="0">
                <a:solidFill>
                  <a:srgbClr val="0000FF"/>
                </a:solidFill>
              </a:rPr>
              <a:t>	</a:t>
            </a:r>
            <a:r>
              <a:rPr lang="en-US" altLang="en-US" sz="1200" dirty="0"/>
              <a:t>4) </a:t>
            </a:r>
            <a:r>
              <a:rPr lang="en-US" altLang="en-US" sz="1200" dirty="0" err="1">
                <a:solidFill>
                  <a:srgbClr val="0000FF"/>
                </a:solidFill>
              </a:rPr>
              <a:t>Gittrige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„alle </a:t>
            </a:r>
            <a:r>
              <a:rPr lang="en-US" altLang="en-US" sz="1200" dirty="0" err="1">
                <a:solidFill>
                  <a:srgbClr val="0000FF"/>
                </a:solidFill>
              </a:rPr>
              <a:t>anderen</a:t>
            </a:r>
            <a:r>
              <a:rPr lang="en-US" altLang="en-US" sz="1200" dirty="0">
                <a:solidFill>
                  <a:srgbClr val="0000FF"/>
                </a:solidFill>
              </a:rPr>
              <a:t>“</a:t>
            </a:r>
          </a:p>
          <a:p>
            <a:pPr eaLnBrk="1" hangingPunct="1">
              <a:spcBef>
                <a:spcPct val="0"/>
              </a:spcBef>
              <a:buClrTx/>
              <a:buSzTx/>
              <a:buFontTx/>
              <a:buNone/>
            </a:pPr>
            <a:r>
              <a:rPr lang="en-US" altLang="en-US" sz="1200" dirty="0"/>
              <a:t>	5)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1</a:t>
            </a:r>
            <a:r>
              <a:rPr lang="en-US" altLang="en-US" sz="1200" i="1" dirty="0">
                <a:solidFill>
                  <a:srgbClr val="0000FF"/>
                </a:solidFill>
              </a:rPr>
              <a:t> </a:t>
            </a:r>
            <a:endParaRPr lang="en-US" altLang="en-US" sz="1400" dirty="0"/>
          </a:p>
          <a:p>
            <a:pPr eaLnBrk="1" hangingPunct="1">
              <a:spcBef>
                <a:spcPct val="0"/>
              </a:spcBef>
              <a:buClrTx/>
              <a:buSzTx/>
              <a:buFontTx/>
              <a:buNone/>
            </a:pPr>
            <a:r>
              <a:rPr lang="en-US" altLang="en-US" sz="1200" dirty="0"/>
              <a:t>	6) </a:t>
            </a:r>
            <a:r>
              <a:rPr lang="en-US" altLang="en-US" sz="1200" dirty="0" err="1">
                <a:solidFill>
                  <a:srgbClr val="0000FF"/>
                </a:solidFill>
              </a:rPr>
              <a:t>Granuläre</a:t>
            </a:r>
            <a:r>
              <a:rPr lang="en-US" altLang="en-US" sz="1200" dirty="0">
                <a:solidFill>
                  <a:srgbClr val="0000FF"/>
                </a:solidFill>
              </a:rPr>
              <a:t> </a:t>
            </a:r>
            <a:r>
              <a:rPr lang="en-US" altLang="en-US" sz="1200" dirty="0" err="1">
                <a:solidFill>
                  <a:srgbClr val="0000FF"/>
                </a:solidFill>
              </a:rPr>
              <a:t>Dystrophie</a:t>
            </a:r>
            <a:r>
              <a:rPr lang="en-US" altLang="en-US" sz="1200" dirty="0">
                <a:solidFill>
                  <a:srgbClr val="0000FF"/>
                </a:solidFill>
              </a:rPr>
              <a:t> </a:t>
            </a:r>
            <a:r>
              <a:rPr lang="en-US" altLang="en-US" sz="1200" dirty="0" err="1">
                <a:solidFill>
                  <a:srgbClr val="0000FF"/>
                </a:solidFill>
              </a:rPr>
              <a:t>Typ</a:t>
            </a:r>
            <a:r>
              <a:rPr lang="en-US" altLang="en-US" sz="1200" dirty="0">
                <a:solidFill>
                  <a:srgbClr val="0000FF"/>
                </a:solidFill>
              </a:rPr>
              <a:t> 2</a:t>
            </a:r>
            <a:endParaRPr lang="en-US" altLang="en-US" sz="1400" dirty="0"/>
          </a:p>
        </p:txBody>
      </p:sp>
      <p:sp>
        <p:nvSpPr>
          <p:cNvPr id="77830" name="Text Box 5">
            <a:extLst>
              <a:ext uri="{FF2B5EF4-FFF2-40B4-BE49-F238E27FC236}">
                <a16:creationId xmlns:a16="http://schemas.microsoft.com/office/drawing/2014/main" id="{4DA1F34C-87FA-69F6-E41A-C872DB6B6516}"/>
              </a:ext>
            </a:extLst>
          </p:cNvPr>
          <p:cNvSpPr txBox="1">
            <a:spLocks noChangeArrowheads="1"/>
          </p:cNvSpPr>
          <p:nvPr/>
        </p:nvSpPr>
        <p:spPr bwMode="auto">
          <a:xfrm>
            <a:off x="762000" y="4038600"/>
            <a:ext cx="4495800" cy="1318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dirty="0" err="1"/>
              <a:t>Stromale</a:t>
            </a:r>
            <a:r>
              <a:rPr lang="en-US" altLang="en-US" sz="1200" b="1" dirty="0"/>
              <a:t> </a:t>
            </a:r>
            <a:r>
              <a:rPr lang="en-US" altLang="en-US" sz="1200" b="1" dirty="0" err="1"/>
              <a:t>Dystrophien</a:t>
            </a:r>
            <a:endParaRPr lang="en-US" altLang="en-US" sz="1200" b="1" dirty="0"/>
          </a:p>
          <a:p>
            <a:pPr eaLnBrk="1" hangingPunct="1">
              <a:spcBef>
                <a:spcPct val="0"/>
              </a:spcBef>
              <a:buClrTx/>
              <a:buSzTx/>
              <a:buFontTx/>
              <a:buNone/>
            </a:pPr>
            <a:r>
              <a:rPr lang="en-US" altLang="en-US" sz="1200" dirty="0"/>
              <a:t>	1) </a:t>
            </a:r>
            <a:r>
              <a:rPr lang="en-US" altLang="en-US" sz="1200" dirty="0" err="1">
                <a:solidFill>
                  <a:srgbClr val="0000FF"/>
                </a:solidFill>
              </a:rPr>
              <a:t>Makuläre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2) </a:t>
            </a:r>
            <a:r>
              <a:rPr lang="en-US" altLang="en-US" sz="1200" dirty="0">
                <a:solidFill>
                  <a:srgbClr val="0000FF"/>
                </a:solidFill>
              </a:rPr>
              <a:t>Schnyder-</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3) </a:t>
            </a:r>
            <a:r>
              <a:rPr lang="en-US" altLang="en-US" sz="1200" dirty="0" err="1">
                <a:solidFill>
                  <a:srgbClr val="0000FF"/>
                </a:solidFill>
              </a:rPr>
              <a:t>Angeborene</a:t>
            </a:r>
            <a:r>
              <a:rPr lang="en-US" altLang="en-US" sz="1200" dirty="0">
                <a:solidFill>
                  <a:srgbClr val="0000FF"/>
                </a:solidFill>
              </a:rPr>
              <a:t> </a:t>
            </a:r>
            <a:r>
              <a:rPr lang="en-US" altLang="en-US" sz="1200" dirty="0" err="1">
                <a:solidFill>
                  <a:srgbClr val="0000FF"/>
                </a:solidFill>
              </a:rPr>
              <a:t>stromale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p>
          <a:p>
            <a:pPr eaLnBrk="1" hangingPunct="1">
              <a:spcBef>
                <a:spcPct val="0"/>
              </a:spcBef>
              <a:buClrTx/>
              <a:buSzTx/>
              <a:buFontTx/>
              <a:buNone/>
            </a:pPr>
            <a:r>
              <a:rPr lang="en-US" altLang="en-US" sz="1200" dirty="0"/>
              <a:t>	4) </a:t>
            </a:r>
            <a:r>
              <a:rPr lang="en-US" altLang="en-US" sz="1200" dirty="0">
                <a:solidFill>
                  <a:srgbClr val="0000FF"/>
                </a:solidFill>
              </a:rPr>
              <a:t>Fleck-</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5) </a:t>
            </a:r>
            <a:r>
              <a:rPr lang="en-US" altLang="en-US" sz="1200" dirty="0" err="1">
                <a:solidFill>
                  <a:srgbClr val="0000FF"/>
                </a:solidFill>
              </a:rPr>
              <a:t>Posteriore</a:t>
            </a:r>
            <a:r>
              <a:rPr lang="en-US" altLang="en-US" sz="1200" dirty="0">
                <a:solidFill>
                  <a:srgbClr val="0000FF"/>
                </a:solidFill>
              </a:rPr>
              <a:t> </a:t>
            </a:r>
            <a:r>
              <a:rPr lang="en-US" altLang="en-US" sz="1200" dirty="0" err="1">
                <a:solidFill>
                  <a:srgbClr val="0000FF"/>
                </a:solidFill>
              </a:rPr>
              <a:t>amorphe</a:t>
            </a:r>
            <a:r>
              <a:rPr lang="en-US" altLang="en-US" sz="1200" dirty="0">
                <a:solidFill>
                  <a:srgbClr val="0000FF"/>
                </a:solidFill>
              </a:rPr>
              <a:t> </a:t>
            </a:r>
            <a:r>
              <a:rPr lang="en-US" altLang="en-US" sz="1200" dirty="0" err="1">
                <a:solidFill>
                  <a:srgbClr val="0000FF"/>
                </a:solidFill>
              </a:rPr>
              <a:t>Hornhautdystrophie</a:t>
            </a:r>
            <a:endParaRPr lang="en-US" altLang="en-US" sz="1200" dirty="0">
              <a:solidFill>
                <a:srgbClr val="0000FF"/>
              </a:solidFill>
            </a:endParaRPr>
          </a:p>
          <a:p>
            <a:pPr eaLnBrk="1" hangingPunct="1">
              <a:spcBef>
                <a:spcPct val="0"/>
              </a:spcBef>
              <a:buClrTx/>
              <a:buSzTx/>
              <a:buFontTx/>
              <a:buNone/>
            </a:pPr>
            <a:r>
              <a:rPr lang="en-US" altLang="en-US" sz="1200" dirty="0"/>
              <a:t>	6) </a:t>
            </a:r>
            <a:r>
              <a:rPr lang="en-US" altLang="en-US" sz="1200" dirty="0" err="1">
                <a:solidFill>
                  <a:srgbClr val="0000FF"/>
                </a:solidFill>
              </a:rPr>
              <a:t>Prä</a:t>
            </a:r>
            <a:r>
              <a:rPr lang="en-US" altLang="en-US" sz="1200" dirty="0">
                <a:solidFill>
                  <a:srgbClr val="0000FF"/>
                </a:solidFill>
              </a:rPr>
              <a:t>-Descemet-</a:t>
            </a:r>
            <a:r>
              <a:rPr lang="en-US" altLang="en-US" sz="1200" dirty="0" err="1">
                <a:solidFill>
                  <a:srgbClr val="0000FF"/>
                </a:solidFill>
              </a:rPr>
              <a:t>Hornhautdystrophie</a:t>
            </a:r>
            <a:endParaRPr lang="en-US" altLang="en-US" sz="1200" dirty="0">
              <a:solidFill>
                <a:srgbClr val="0000FF"/>
              </a:solidFill>
            </a:endParaRPr>
          </a:p>
        </p:txBody>
      </p:sp>
      <p:sp>
        <p:nvSpPr>
          <p:cNvPr id="77831" name="Text Box 7">
            <a:extLst>
              <a:ext uri="{FF2B5EF4-FFF2-40B4-BE49-F238E27FC236}">
                <a16:creationId xmlns:a16="http://schemas.microsoft.com/office/drawing/2014/main" id="{CFC3CA4C-3D27-CD2A-963C-4DE018F911ED}"/>
              </a:ext>
            </a:extLst>
          </p:cNvPr>
          <p:cNvSpPr txBox="1">
            <a:spLocks noChangeArrowheads="1"/>
          </p:cNvSpPr>
          <p:nvPr/>
        </p:nvSpPr>
        <p:spPr bwMode="auto">
          <a:xfrm>
            <a:off x="762000" y="5751513"/>
            <a:ext cx="50609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n-US" altLang="en-US" sz="1200" b="1"/>
              <a:t>Endotheliale Dystrophien</a:t>
            </a:r>
          </a:p>
          <a:p>
            <a:pPr eaLnBrk="1" hangingPunct="1">
              <a:spcBef>
                <a:spcPct val="0"/>
              </a:spcBef>
              <a:buClrTx/>
              <a:buSzTx/>
              <a:buFontTx/>
              <a:buNone/>
            </a:pPr>
            <a:r>
              <a:rPr lang="en-US" altLang="en-US" sz="1200">
                <a:solidFill>
                  <a:srgbClr val="0000FF"/>
                </a:solidFill>
              </a:rPr>
              <a:t>	</a:t>
            </a:r>
            <a:r>
              <a:rPr lang="en-US" altLang="en-US" sz="1200"/>
              <a:t>1) </a:t>
            </a:r>
            <a:r>
              <a:rPr lang="en-US" altLang="en-US" sz="1200">
                <a:solidFill>
                  <a:srgbClr val="0000FF"/>
                </a:solidFill>
              </a:rPr>
              <a:t>Fuchs-Endotheldystrophie</a:t>
            </a:r>
          </a:p>
          <a:p>
            <a:pPr eaLnBrk="1" hangingPunct="1">
              <a:spcBef>
                <a:spcPct val="0"/>
              </a:spcBef>
              <a:buClrTx/>
              <a:buSzTx/>
              <a:buFontTx/>
              <a:buNone/>
            </a:pPr>
            <a:r>
              <a:rPr lang="en-US" altLang="en-US" sz="1200">
                <a:solidFill>
                  <a:srgbClr val="0000FF"/>
                </a:solidFill>
              </a:rPr>
              <a:t>	</a:t>
            </a:r>
            <a:r>
              <a:rPr lang="en-US" altLang="en-US" sz="1200"/>
              <a:t>2) </a:t>
            </a:r>
            <a:r>
              <a:rPr lang="en-US" altLang="en-US" sz="1200">
                <a:solidFill>
                  <a:srgbClr val="0000FF"/>
                </a:solidFill>
              </a:rPr>
              <a:t>Hintere polymorphe Hornhautdystrophie</a:t>
            </a:r>
          </a:p>
          <a:p>
            <a:pPr eaLnBrk="1" hangingPunct="1">
              <a:spcBef>
                <a:spcPct val="0"/>
              </a:spcBef>
              <a:buClrTx/>
              <a:buSzTx/>
              <a:buFontTx/>
              <a:buNone/>
            </a:pPr>
            <a:r>
              <a:rPr lang="en-US" altLang="en-US" sz="1200"/>
              <a:t>	3) </a:t>
            </a:r>
            <a:r>
              <a:rPr lang="en-US" altLang="en-US" sz="1200" b="1">
                <a:solidFill>
                  <a:srgbClr val="0000FF"/>
                </a:solidFill>
              </a:rPr>
              <a:t>Angeborene hereditäre Endotheldystrophie</a:t>
            </a:r>
          </a:p>
        </p:txBody>
      </p:sp>
      <p:sp>
        <p:nvSpPr>
          <p:cNvPr id="12" name="TextBox 11">
            <a:extLst>
              <a:ext uri="{FF2B5EF4-FFF2-40B4-BE49-F238E27FC236}">
                <a16:creationId xmlns:a16="http://schemas.microsoft.com/office/drawing/2014/main" id="{B7D4C136-3275-CCA7-DF7A-D03B58958861}"/>
              </a:ext>
            </a:extLst>
          </p:cNvPr>
          <p:cNvSpPr txBox="1"/>
          <p:nvPr/>
        </p:nvSpPr>
        <p:spPr>
          <a:xfrm>
            <a:off x="5257800" y="4075113"/>
            <a:ext cx="3541713" cy="1133644"/>
          </a:xfrm>
          <a:prstGeom prst="rect">
            <a:avLst/>
          </a:prstGeom>
          <a:solidFill>
            <a:srgbClr val="33CC33"/>
          </a:solidFill>
        </p:spPr>
        <p:txBody>
          <a:bodyPr wrap="square" lIns="25400" tIns="12700" rIns="25400" bIns="12700">
            <a:spAutoFit/>
          </a:bodyPr>
          <a:lstStyle/>
          <a:p>
            <a:pPr>
              <a:defRPr/>
            </a:pPr>
            <a:r>
              <a:rPr lang="en-US" sz="1200" dirty="0">
                <a:effectLst>
                  <a:outerShdw blurRad="38100" dist="38100" dir="2700000" algn="tl">
                    <a:srgbClr val="000000">
                      <a:alpha val="43137"/>
                    </a:srgbClr>
                  </a:outerShdw>
                </a:effectLst>
              </a:rPr>
              <a:t>Diese Endotheldystrophie ist häufig und oft schwerwiegend:</a:t>
            </a:r>
          </a:p>
          <a:p>
            <a:pPr>
              <a:defRPr/>
            </a:pPr>
            <a:r>
              <a:rPr lang="en-US" sz="1200" dirty="0" err="1">
                <a:solidFill>
                  <a:srgbClr val="0000FF"/>
                </a:solidFill>
                <a:effectLst>
                  <a:outerShdw blurRad="38100" dist="38100" dir="2700000" algn="tl">
                    <a:srgbClr val="000000">
                      <a:alpha val="43137"/>
                    </a:srgbClr>
                  </a:outerShdw>
                </a:effectLst>
              </a:rPr>
              <a:t>Diese</a:t>
            </a:r>
            <a:r>
              <a:rPr lang="en-US" sz="1200" dirty="0">
                <a:solidFill>
                  <a:srgbClr val="0000FF"/>
                </a:solidFill>
                <a:effectLst>
                  <a:outerShdw blurRad="38100" dist="38100" dir="2700000" algn="tl">
                    <a:srgbClr val="000000">
                      <a:alpha val="43137"/>
                    </a:srgbClr>
                  </a:outerShdw>
                </a:effectLst>
              </a:rPr>
              <a:t> </a:t>
            </a:r>
            <a:r>
              <a:rPr lang="en-US" sz="1200" dirty="0" err="1">
                <a:solidFill>
                  <a:srgbClr val="0000FF"/>
                </a:solidFill>
                <a:effectLst>
                  <a:outerShdw blurRad="38100" dist="38100" dir="2700000" algn="tl">
                    <a:srgbClr val="000000">
                      <a:alpha val="43137"/>
                    </a:srgbClr>
                  </a:outerShdw>
                </a:effectLst>
              </a:rPr>
              <a:t>ist</a:t>
            </a:r>
            <a:r>
              <a:rPr lang="en-US" sz="1200" dirty="0">
                <a:solidFill>
                  <a:srgbClr val="0000FF"/>
                </a:solidFill>
                <a:effectLst>
                  <a:outerShdw blurRad="38100" dist="38100" dir="2700000" algn="tl">
                    <a:srgbClr val="000000">
                      <a:alpha val="43137"/>
                    </a:srgbClr>
                  </a:outerShdw>
                </a:effectLst>
              </a:rPr>
              <a:t> seltener und weniger schwerwiegend:</a:t>
            </a:r>
          </a:p>
          <a:p>
            <a:pPr>
              <a:defRPr/>
            </a:pPr>
            <a:r>
              <a:rPr lang="en-US" sz="1200" i="1" dirty="0">
                <a:solidFill>
                  <a:schemeClr val="bg1"/>
                </a:solidFill>
                <a:effectLst>
                  <a:outerShdw blurRad="38100" dist="38100" dir="2700000" algn="tl">
                    <a:srgbClr val="000000">
                      <a:alpha val="43137"/>
                    </a:srgbClr>
                  </a:outerShdw>
                </a:effectLst>
              </a:rPr>
              <a:t>Diese Form ist recht selten, aber aufgrund ihrer Einordnung in die </a:t>
            </a:r>
            <a:r>
              <a:rPr lang="en-US" sz="1200" b="1" i="1" dirty="0">
                <a:solidFill>
                  <a:schemeClr val="bg1"/>
                </a:solidFill>
                <a:effectLst>
                  <a:outerShdw blurRad="38100" dist="38100" dir="2700000" algn="tl">
                    <a:srgbClr val="000000">
                      <a:alpha val="43137"/>
                    </a:srgbClr>
                  </a:outerShdw>
                </a:effectLst>
              </a:rPr>
              <a:t>STUMPED</a:t>
            </a:r>
            <a:r>
              <a:rPr lang="en-US" sz="1200" dirty="0">
                <a:solidFill>
                  <a:schemeClr val="bg1"/>
                </a:solidFill>
                <a:effectLst>
                  <a:outerShdw blurRad="38100" dist="38100" dir="2700000" algn="tl">
                    <a:srgbClr val="000000">
                      <a:alpha val="43137"/>
                    </a:srgbClr>
                  </a:outerShdw>
                </a:effectLst>
              </a:rPr>
              <a:t>-Eselsbrücke für kindliche Hornhauttrübungen </a:t>
            </a:r>
            <a:r>
              <a:rPr lang="en-US" sz="1200" i="1" dirty="0">
                <a:solidFill>
                  <a:schemeClr val="bg1"/>
                </a:solidFill>
                <a:effectLst>
                  <a:outerShdw blurRad="38100" dist="38100" dir="2700000" algn="tl">
                    <a:srgbClr val="000000">
                      <a:alpha val="43137"/>
                    </a:srgbClr>
                  </a:outerShdw>
                </a:effectLst>
              </a:rPr>
              <a:t>von Bedeutung</a:t>
            </a:r>
            <a:r>
              <a:rPr lang="en-US" sz="1200" dirty="0">
                <a:solidFill>
                  <a:schemeClr val="bg1"/>
                </a:solidFill>
                <a:effectLst>
                  <a:outerShdw blurRad="38100" dist="38100" dir="2700000" algn="tl">
                    <a:srgbClr val="000000">
                      <a:alpha val="43137"/>
                    </a:srgbClr>
                  </a:outerShdw>
                </a:effectLst>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0A85C516-27D4-0114-01F9-0401200B8424}"/>
              </a:ext>
            </a:extLst>
          </p:cNvPr>
          <p:cNvSpPr txBox="1">
            <a:spLocks noChangeArrowheads="1"/>
          </p:cNvSpPr>
          <p:nvPr/>
        </p:nvSpPr>
        <p:spPr bwMode="auto">
          <a:xfrm>
            <a:off x="746125" y="609600"/>
            <a:ext cx="5046663"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 </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1267" name="Slide Number Placeholder 1">
            <a:extLst>
              <a:ext uri="{FF2B5EF4-FFF2-40B4-BE49-F238E27FC236}">
                <a16:creationId xmlns:a16="http://schemas.microsoft.com/office/drawing/2014/main" id="{3A764A24-B403-DB0C-0D2A-B0C36C75C8B9}"/>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E0F4B2B9-DB6A-AF4E-BBD6-227270E98F0B}" type="slidenum">
              <a:rPr lang="en-US" altLang="en-US" sz="1000" smtClean="0"/>
              <a:t>8</a:t>
            </a:fld>
            <a:endParaRPr lang="en-US" altLang="en-US" sz="1000"/>
          </a:p>
        </p:txBody>
      </p:sp>
      <p:sp>
        <p:nvSpPr>
          <p:cNvPr id="11268" name="TextBox 10">
            <a:extLst>
              <a:ext uri="{FF2B5EF4-FFF2-40B4-BE49-F238E27FC236}">
                <a16:creationId xmlns:a16="http://schemas.microsoft.com/office/drawing/2014/main" id="{C3609173-E74C-2235-A4B9-7D8EC7235580}"/>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4">
            <a:extLst>
              <a:ext uri="{FF2B5EF4-FFF2-40B4-BE49-F238E27FC236}">
                <a16:creationId xmlns:a16="http://schemas.microsoft.com/office/drawing/2014/main" id="{0B5ECC69-4617-16A8-4BFC-E2E84C6C3DBB}"/>
              </a:ext>
            </a:extLst>
          </p:cNvPr>
          <p:cNvSpPr txBox="1">
            <a:spLocks noChangeArrowheads="1"/>
          </p:cNvSpPr>
          <p:nvPr/>
        </p:nvSpPr>
        <p:spPr bwMode="auto">
          <a:xfrm>
            <a:off x="762000" y="2322513"/>
            <a:ext cx="3378200"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a:t>
            </a:r>
            <a:endParaRPr lang="en-US" altLang="en-US" sz="1400" dirty="0">
              <a:solidFill>
                <a:schemeClr val="bg1">
                  <a:lumMod val="75000"/>
                </a:schemeClr>
              </a:solidFill>
            </a:endParaRPr>
          </a:p>
        </p:txBody>
      </p:sp>
      <p:sp>
        <p:nvSpPr>
          <p:cNvPr id="7" name="Text Box 7">
            <a:extLst>
              <a:ext uri="{FF2B5EF4-FFF2-40B4-BE49-F238E27FC236}">
                <a16:creationId xmlns:a16="http://schemas.microsoft.com/office/drawing/2014/main" id="{5F34A87A-2E7F-A3AC-AD05-A55D50A6E69F}"/>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9" name="Text Box 5">
            <a:extLst>
              <a:ext uri="{FF2B5EF4-FFF2-40B4-BE49-F238E27FC236}">
                <a16:creationId xmlns:a16="http://schemas.microsoft.com/office/drawing/2014/main" id="{74E1A574-5409-A551-E0A6-FE736BC30169}"/>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2" name="Right Brace 1">
            <a:extLst>
              <a:ext uri="{FF2B5EF4-FFF2-40B4-BE49-F238E27FC236}">
                <a16:creationId xmlns:a16="http://schemas.microsoft.com/office/drawing/2014/main" id="{9C08B86B-2F29-80AC-CED4-7274AD0678A2}"/>
              </a:ext>
            </a:extLst>
          </p:cNvPr>
          <p:cNvSpPr/>
          <p:nvPr/>
        </p:nvSpPr>
        <p:spPr>
          <a:xfrm>
            <a:off x="5587206" y="1546910"/>
            <a:ext cx="242888" cy="457200"/>
          </a:xfrm>
          <a:prstGeom prst="righ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dirty="0"/>
          </a:p>
        </p:txBody>
      </p:sp>
      <p:sp>
        <p:nvSpPr>
          <p:cNvPr id="11273" name="TextBox 2">
            <a:extLst>
              <a:ext uri="{FF2B5EF4-FFF2-40B4-BE49-F238E27FC236}">
                <a16:creationId xmlns:a16="http://schemas.microsoft.com/office/drawing/2014/main" id="{5B0099CE-1A9B-7FD1-99D9-C541E387B32E}"/>
              </a:ext>
            </a:extLst>
          </p:cNvPr>
          <p:cNvSpPr txBox="1">
            <a:spLocks noChangeArrowheads="1"/>
          </p:cNvSpPr>
          <p:nvPr/>
        </p:nvSpPr>
        <p:spPr bwMode="auto">
          <a:xfrm>
            <a:off x="5867400" y="1798638"/>
            <a:ext cx="3378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200" dirty="0"/>
              <a:t>Das Buch </a:t>
            </a:r>
            <a:r>
              <a:rPr lang="en-US" altLang="en-US" sz="1200" i="1" dirty="0" err="1"/>
              <a:t>über</a:t>
            </a:r>
            <a:r>
              <a:rPr lang="en-US" altLang="en-US" sz="1200" i="1" dirty="0"/>
              <a:t> die </a:t>
            </a:r>
            <a:r>
              <a:rPr lang="en-US" altLang="en-US" sz="1200" i="1" dirty="0" err="1"/>
              <a:t>Hornhaut</a:t>
            </a:r>
            <a:r>
              <a:rPr lang="en-US" altLang="en-US" sz="1200" i="1" dirty="0"/>
              <a:t> </a:t>
            </a:r>
            <a:r>
              <a:rPr lang="en-US" altLang="en-US" sz="1200" dirty="0" err="1"/>
              <a:t>geht</a:t>
            </a:r>
            <a:r>
              <a:rPr lang="en-US" altLang="en-US" sz="1200" dirty="0"/>
              <a:t> </a:t>
            </a:r>
            <a:r>
              <a:rPr lang="en-US" altLang="en-US" sz="1200" dirty="0" err="1"/>
              <a:t>darauf</a:t>
            </a:r>
            <a:r>
              <a:rPr lang="en-US" altLang="en-US" sz="1200" dirty="0"/>
              <a:t> </a:t>
            </a:r>
            <a:r>
              <a:rPr lang="en-US" altLang="en-US" sz="1200" dirty="0" err="1"/>
              <a:t>nicht</a:t>
            </a:r>
            <a:r>
              <a:rPr lang="en-US" altLang="en-US" sz="1200" dirty="0"/>
              <a:t> </a:t>
            </a:r>
            <a:r>
              <a:rPr lang="en-US" altLang="en-US" sz="1200" dirty="0" err="1"/>
              <a:t>ein</a:t>
            </a:r>
            <a:r>
              <a:rPr lang="en-US" altLang="en-US" sz="1200" dirty="0"/>
              <a:t>, also </a:t>
            </a:r>
            <a:r>
              <a:rPr lang="en-US" altLang="en-US" sz="1200" dirty="0" err="1"/>
              <a:t>sollten</a:t>
            </a:r>
            <a:r>
              <a:rPr lang="en-US" altLang="en-US" sz="1200" dirty="0"/>
              <a:t> Sie es </a:t>
            </a:r>
            <a:r>
              <a:rPr lang="en-US" altLang="en-US" sz="1200" dirty="0" err="1"/>
              <a:t>auch</a:t>
            </a:r>
            <a:r>
              <a:rPr lang="en-US" altLang="en-US" sz="1200" dirty="0"/>
              <a:t> </a:t>
            </a:r>
            <a:r>
              <a:rPr lang="en-US" altLang="en-US" sz="1200" dirty="0" err="1"/>
              <a:t>nicht</a:t>
            </a:r>
            <a:r>
              <a:rPr lang="en-US" altLang="en-US" sz="1200" dirty="0"/>
              <a:t> tun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a:extLst>
              <a:ext uri="{FF2B5EF4-FFF2-40B4-BE49-F238E27FC236}">
                <a16:creationId xmlns:a16="http://schemas.microsoft.com/office/drawing/2014/main" id="{D004C0A9-F4E1-305E-401F-F16E920E238C}"/>
              </a:ext>
            </a:extLst>
          </p:cNvPr>
          <p:cNvSpPr txBox="1">
            <a:spLocks noChangeArrowheads="1"/>
          </p:cNvSpPr>
          <p:nvPr/>
        </p:nvSpPr>
        <p:spPr bwMode="auto">
          <a:xfrm>
            <a:off x="746125" y="609600"/>
            <a:ext cx="5046663" cy="1318310"/>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t>Epitheliale und subepitheliale Dystrophien</a:t>
            </a:r>
          </a:p>
          <a:p>
            <a:pPr eaLnBrk="1" hangingPunct="1">
              <a:spcBef>
                <a:spcPct val="0"/>
              </a:spcBef>
              <a:buClrTx/>
              <a:buSzTx/>
              <a:buFontTx/>
              <a:buNone/>
              <a:defRPr/>
            </a:pPr>
            <a:r>
              <a:rPr lang="en-US" altLang="en-US" sz="1200" dirty="0"/>
              <a:t>	1) </a:t>
            </a:r>
            <a:r>
              <a:rPr lang="en-US" altLang="en-US" sz="1200" dirty="0">
                <a:solidFill>
                  <a:srgbClr val="0000FF"/>
                </a:solidFill>
              </a:rPr>
              <a:t>Epitheliale Basalmembrandystrophie </a:t>
            </a:r>
          </a:p>
          <a:p>
            <a:pPr eaLnBrk="1" hangingPunct="1">
              <a:spcBef>
                <a:spcPct val="0"/>
              </a:spcBef>
              <a:buClrTx/>
              <a:buSzTx/>
              <a:buFont typeface="Wingdings" panose="05000000000000000000" pitchFamily="2" charset="2"/>
              <a:buNone/>
              <a:defRPr/>
            </a:pPr>
            <a:r>
              <a:rPr lang="en-US" altLang="en-US" sz="1200" dirty="0"/>
              <a:t>	2) </a:t>
            </a:r>
            <a:r>
              <a:rPr lang="en-US" altLang="en-US" sz="1200" dirty="0">
                <a:solidFill>
                  <a:srgbClr val="0000FF"/>
                </a:solidFill>
              </a:rPr>
              <a:t>Epitheliale Hornhautdystrophie </a:t>
            </a:r>
            <a:r>
              <a:rPr lang="en-US" altLang="en-US" sz="1200" dirty="0" err="1">
                <a:solidFill>
                  <a:srgbClr val="0000FF"/>
                </a:solidFill>
              </a:rPr>
              <a:t>nach Meesmann</a:t>
            </a:r>
            <a:r>
              <a:rPr lang="en-US" altLang="en-US" sz="1200" dirty="0">
                <a:solidFill>
                  <a:srgbClr val="0000FF"/>
                </a:solidFill>
              </a:rPr>
              <a:t> </a:t>
            </a:r>
          </a:p>
          <a:p>
            <a:pPr eaLnBrk="1" hangingPunct="1">
              <a:spcBef>
                <a:spcPct val="0"/>
              </a:spcBef>
              <a:buClrTx/>
              <a:buSzTx/>
              <a:buFontTx/>
              <a:buNone/>
              <a:defRPr/>
            </a:pPr>
            <a:r>
              <a:rPr lang="en-US" altLang="en-US" sz="1200" dirty="0"/>
              <a:t>	3) </a:t>
            </a:r>
            <a:r>
              <a:rPr lang="en-US" altLang="en-US" sz="1200" dirty="0" err="1">
                <a:solidFill>
                  <a:srgbClr val="0000FF"/>
                </a:solidFill>
              </a:rPr>
              <a:t>Epitheliale</a:t>
            </a:r>
            <a:r>
              <a:rPr lang="en-US" altLang="en-US" sz="1200" dirty="0">
                <a:solidFill>
                  <a:srgbClr val="0000FF"/>
                </a:solidFill>
              </a:rPr>
              <a:t> </a:t>
            </a:r>
            <a:r>
              <a:rPr lang="en-US" altLang="en-US" sz="1200" dirty="0" err="1">
                <a:solidFill>
                  <a:srgbClr val="0000FF"/>
                </a:solidFill>
              </a:rPr>
              <a:t>Hornhautdystrophie</a:t>
            </a:r>
            <a:r>
              <a:rPr lang="en-US" altLang="en-US" sz="1200" dirty="0">
                <a:solidFill>
                  <a:srgbClr val="0000FF"/>
                </a:solidFill>
              </a:rPr>
              <a:t> </a:t>
            </a:r>
            <a:r>
              <a:rPr lang="en-US" altLang="en-US" sz="1200" dirty="0" err="1">
                <a:solidFill>
                  <a:srgbClr val="0000FF"/>
                </a:solidFill>
              </a:rPr>
              <a:t>nach</a:t>
            </a:r>
            <a:r>
              <a:rPr lang="en-US" altLang="en-US" sz="1200" dirty="0">
                <a:solidFill>
                  <a:srgbClr val="0000FF"/>
                </a:solidFill>
              </a:rPr>
              <a:t> Lisch</a:t>
            </a:r>
          </a:p>
          <a:p>
            <a:pPr eaLnBrk="1" hangingPunct="1">
              <a:spcBef>
                <a:spcPct val="0"/>
              </a:spcBef>
              <a:buClrTx/>
              <a:buSzTx/>
              <a:buFontTx/>
              <a:buNone/>
              <a:defRPr/>
            </a:pPr>
            <a:r>
              <a:rPr lang="en-US" altLang="en-US" sz="1200" dirty="0"/>
              <a:t>	4) </a:t>
            </a:r>
            <a:r>
              <a:rPr lang="en-US" altLang="en-US" sz="1200" dirty="0">
                <a:solidFill>
                  <a:srgbClr val="0000FF"/>
                </a:solidFill>
              </a:rPr>
              <a:t>Gelatinöse </a:t>
            </a:r>
            <a:r>
              <a:rPr lang="en-US" altLang="en-US" sz="1200" dirty="0" err="1">
                <a:solidFill>
                  <a:srgbClr val="0000FF"/>
                </a:solidFill>
              </a:rPr>
              <a:t>tropfenförmige </a:t>
            </a:r>
            <a:r>
              <a:rPr lang="en-US" altLang="en-US" sz="1200" dirty="0">
                <a:solidFill>
                  <a:srgbClr val="0000FF"/>
                </a:solidFill>
              </a:rPr>
              <a:t>Hornhautdystrophie </a:t>
            </a:r>
          </a:p>
          <a:p>
            <a:pPr eaLnBrk="1" hangingPunct="1">
              <a:spcBef>
                <a:spcPct val="0"/>
              </a:spcBef>
              <a:buClrTx/>
              <a:buSzTx/>
              <a:buFontTx/>
              <a:buNone/>
              <a:defRPr/>
            </a:pPr>
            <a:r>
              <a:rPr lang="en-US" altLang="en-US" sz="1200" dirty="0">
                <a:solidFill>
                  <a:schemeClr val="bg1">
                    <a:lumMod val="75000"/>
                  </a:schemeClr>
                </a:solidFill>
              </a:rPr>
              <a:t>	5) Epitheliale Dystrophien mit wiederkehrenden Erosionen </a:t>
            </a:r>
          </a:p>
          <a:p>
            <a:pPr eaLnBrk="1" hangingPunct="1">
              <a:spcBef>
                <a:spcPct val="0"/>
              </a:spcBef>
              <a:buClrTx/>
              <a:buSzTx/>
              <a:buFontTx/>
              <a:buNone/>
              <a:defRPr/>
            </a:pPr>
            <a:r>
              <a:rPr lang="en-US" altLang="en-US" sz="1200" dirty="0">
                <a:solidFill>
                  <a:schemeClr val="bg1">
                    <a:lumMod val="75000"/>
                  </a:schemeClr>
                </a:solidFill>
              </a:rPr>
              <a:t>	6) Subepitheliale muzinöse Hornhautdystrophie</a:t>
            </a:r>
          </a:p>
        </p:txBody>
      </p:sp>
      <p:sp>
        <p:nvSpPr>
          <p:cNvPr id="12291" name="Slide Number Placeholder 1">
            <a:extLst>
              <a:ext uri="{FF2B5EF4-FFF2-40B4-BE49-F238E27FC236}">
                <a16:creationId xmlns:a16="http://schemas.microsoft.com/office/drawing/2014/main" id="{DA259536-3D35-19F0-D537-ACCA1419D95B}"/>
              </a:ext>
            </a:extLst>
          </p:cNvPr>
          <p:cNvSpPr>
            <a:spLocks noGrp="1"/>
          </p:cNvSpPr>
          <p:nvPr>
            <p:ph type="sldNum" sz="quarter" idx="12"/>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25400" tIns="12700" rIns="25400" bIns="12700"/>
          <a:lstStyle>
            <a:lvl1pPr>
              <a:spcBef>
                <a:spcPct val="20000"/>
              </a:spcBef>
              <a:buClr>
                <a:schemeClr val="tx2"/>
              </a:buClr>
              <a:buSzPct val="70000"/>
              <a:buFont typeface="Wingdings"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Arial" panose="020B0604020202020204" pitchFamily="34" charset="0"/>
              </a:defRPr>
            </a:lvl9pPr>
          </a:lstStyle>
          <a:p>
            <a:pPr>
              <a:spcBef>
                <a:spcPct val="0"/>
              </a:spcBef>
              <a:buClrTx/>
              <a:buSzTx/>
              <a:buFontTx/>
              <a:buNone/>
            </a:pPr>
            <a:fld id="{E6EAA001-D23B-1F4D-8A8D-02C7EDBD9A4E}" type="slidenum">
              <a:rPr lang="en-US" altLang="en-US" sz="1000" smtClean="0"/>
              <a:t>9</a:t>
            </a:fld>
            <a:endParaRPr lang="en-US" altLang="en-US" sz="1000"/>
          </a:p>
        </p:txBody>
      </p:sp>
      <p:sp>
        <p:nvSpPr>
          <p:cNvPr id="12292" name="TextBox 10">
            <a:extLst>
              <a:ext uri="{FF2B5EF4-FFF2-40B4-BE49-F238E27FC236}">
                <a16:creationId xmlns:a16="http://schemas.microsoft.com/office/drawing/2014/main" id="{FE653E99-650C-A091-2A03-63DD73220AF3}"/>
              </a:ext>
            </a:extLst>
          </p:cNvPr>
          <p:cNvSpPr txBox="1">
            <a:spLocks noChangeArrowheads="1"/>
          </p:cNvSpPr>
          <p:nvPr/>
        </p:nvSpPr>
        <p:spPr bwMode="auto">
          <a:xfrm>
            <a:off x="3351213" y="163513"/>
            <a:ext cx="2441575" cy="369887"/>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25400" tIns="12700" rIns="25400" bIns="12700">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1200" b="1">
                <a:solidFill>
                  <a:srgbClr val="0000FF"/>
                </a:solidFill>
              </a:rPr>
              <a:t>Hornhautdystrophien</a:t>
            </a:r>
          </a:p>
        </p:txBody>
      </p:sp>
      <p:sp>
        <p:nvSpPr>
          <p:cNvPr id="6" name="Text Box 4">
            <a:extLst>
              <a:ext uri="{FF2B5EF4-FFF2-40B4-BE49-F238E27FC236}">
                <a16:creationId xmlns:a16="http://schemas.microsoft.com/office/drawing/2014/main" id="{65B42C20-6A9E-E0FA-DB3B-961E42516CB8}"/>
              </a:ext>
            </a:extLst>
          </p:cNvPr>
          <p:cNvSpPr txBox="1">
            <a:spLocks noChangeArrowheads="1"/>
          </p:cNvSpPr>
          <p:nvPr/>
        </p:nvSpPr>
        <p:spPr bwMode="auto">
          <a:xfrm>
            <a:off x="762000" y="2322513"/>
            <a:ext cx="3378200"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Epithel-Stroma</a:t>
            </a:r>
            <a:r>
              <a:rPr lang="en-US" altLang="en-US" sz="1200" b="1" i="1" dirty="0">
                <a:solidFill>
                  <a:schemeClr val="bg1">
                    <a:lumMod val="75000"/>
                  </a:schemeClr>
                </a:solidFill>
              </a:rPr>
              <a:t>-TGFBI</a:t>
            </a:r>
            <a:r>
              <a:rPr lang="en-US" altLang="en-US" sz="1200" b="1" dirty="0">
                <a:solidFill>
                  <a:schemeClr val="bg1">
                    <a:lumMod val="75000"/>
                  </a:schemeClr>
                </a:solidFill>
              </a:rPr>
              <a:t>-Dystrophien</a:t>
            </a:r>
            <a:endParaRPr lang="en-US" altLang="en-US" sz="1400" dirty="0">
              <a:solidFill>
                <a:schemeClr val="bg1">
                  <a:lumMod val="75000"/>
                </a:schemeClr>
              </a:solidFill>
            </a:endParaRPr>
          </a:p>
        </p:txBody>
      </p:sp>
      <p:sp>
        <p:nvSpPr>
          <p:cNvPr id="7" name="Text Box 7">
            <a:extLst>
              <a:ext uri="{FF2B5EF4-FFF2-40B4-BE49-F238E27FC236}">
                <a16:creationId xmlns:a16="http://schemas.microsoft.com/office/drawing/2014/main" id="{B8FC2DE1-9461-8FC9-777B-096243BD8275}"/>
              </a:ext>
            </a:extLst>
          </p:cNvPr>
          <p:cNvSpPr txBox="1">
            <a:spLocks noChangeArrowheads="1"/>
          </p:cNvSpPr>
          <p:nvPr/>
        </p:nvSpPr>
        <p:spPr bwMode="auto">
          <a:xfrm>
            <a:off x="762000" y="5751513"/>
            <a:ext cx="2232025"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Endotheliale Dystrophien</a:t>
            </a:r>
            <a:endParaRPr lang="en-US" altLang="en-US" sz="1400" dirty="0">
              <a:solidFill>
                <a:schemeClr val="bg1">
                  <a:lumMod val="75000"/>
                </a:schemeClr>
              </a:solidFill>
            </a:endParaRPr>
          </a:p>
        </p:txBody>
      </p:sp>
      <p:sp>
        <p:nvSpPr>
          <p:cNvPr id="9" name="Text Box 5">
            <a:extLst>
              <a:ext uri="{FF2B5EF4-FFF2-40B4-BE49-F238E27FC236}">
                <a16:creationId xmlns:a16="http://schemas.microsoft.com/office/drawing/2014/main" id="{4B41BAE0-B03C-6727-7D99-5F0219259286}"/>
              </a:ext>
            </a:extLst>
          </p:cNvPr>
          <p:cNvSpPr txBox="1">
            <a:spLocks noChangeArrowheads="1"/>
          </p:cNvSpPr>
          <p:nvPr/>
        </p:nvSpPr>
        <p:spPr bwMode="auto">
          <a:xfrm>
            <a:off x="762000" y="4038600"/>
            <a:ext cx="2589213" cy="307975"/>
          </a:xfrm>
          <a:prstGeom prst="rect">
            <a:avLst/>
          </a:prstGeom>
          <a:noFill/>
          <a:ln>
            <a:noFill/>
          </a:ln>
          <a:effectLst/>
        </p:spPr>
        <p:txBody>
          <a:bodyPr wrap="square" lIns="25400" tIns="12700" rIns="25400" bIns="12700">
            <a:spAutoFit/>
          </a:bodyPr>
          <a:lstStyle>
            <a:lvl1pPr>
              <a:spcBef>
                <a:spcPct val="20000"/>
              </a:spcBef>
              <a:buClr>
                <a:schemeClr val="tx2"/>
              </a:buClr>
              <a:buSzPct val="70000"/>
              <a:buFont typeface="Wingdings" panose="05000000000000000000" pitchFamily="2" charset="2"/>
              <a:buChar char="l"/>
              <a:defRPr sz="3000">
                <a:solidFill>
                  <a:schemeClr val="tx1"/>
                </a:solidFill>
                <a:latin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600">
                <a:solidFill>
                  <a:schemeClr val="tx1"/>
                </a:solidFill>
                <a:latin typeface="Arial" panose="020B0604020202020204" pitchFamily="34" charset="0"/>
              </a:defRPr>
            </a:lvl2pPr>
            <a:lvl3pPr marL="1143000" indent="-228600">
              <a:spcBef>
                <a:spcPct val="20000"/>
              </a:spcBef>
              <a:buClr>
                <a:schemeClr val="accent1"/>
              </a:buClr>
              <a:buSzPct val="70000"/>
              <a:buFont typeface="Wingdings" panose="05000000000000000000" pitchFamily="2" charset="2"/>
              <a:buChar char="l"/>
              <a:defRPr sz="2300">
                <a:solidFill>
                  <a:schemeClr val="tx1"/>
                </a:solidFill>
                <a:latin typeface="Arial" panose="020B0604020202020204" pitchFamily="34" charset="0"/>
              </a:defRPr>
            </a:lvl3pPr>
            <a:lvl4pPr marL="1600200" indent="-228600">
              <a:spcBef>
                <a:spcPct val="20000"/>
              </a:spcBef>
              <a:buClr>
                <a:schemeClr val="tx2"/>
              </a:buClr>
              <a:buSzPct val="75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Font typeface="Wingdings" panose="05000000000000000000" pitchFamily="2" charset="2"/>
              <a:buChar char="§"/>
              <a:defRPr sz="2000">
                <a:solidFill>
                  <a:schemeClr val="tx1"/>
                </a:solidFill>
                <a:latin typeface="Arial" panose="020B0604020202020204" pitchFamily="34" charset="0"/>
              </a:defRPr>
            </a:lvl9pPr>
          </a:lstStyle>
          <a:p>
            <a:pPr eaLnBrk="1" hangingPunct="1">
              <a:spcBef>
                <a:spcPct val="0"/>
              </a:spcBef>
              <a:buClrTx/>
              <a:buSzTx/>
              <a:buFontTx/>
              <a:buNone/>
              <a:defRPr/>
            </a:pPr>
            <a:r>
              <a:rPr lang="en-US" altLang="en-US" sz="1200" b="1" dirty="0">
                <a:solidFill>
                  <a:schemeClr val="bg1">
                    <a:lumMod val="75000"/>
                  </a:schemeClr>
                </a:solidFill>
              </a:rPr>
              <a:t>Stromale Dystrophien</a:t>
            </a:r>
            <a:endParaRPr lang="en-US" altLang="en-US" sz="1400" dirty="0">
              <a:solidFill>
                <a:schemeClr val="bg1">
                  <a:lumMod val="75000"/>
                </a:schemeClr>
              </a:solidFill>
            </a:endParaRPr>
          </a:p>
        </p:txBody>
      </p:sp>
      <p:sp>
        <p:nvSpPr>
          <p:cNvPr id="2" name="Right Brace 1">
            <a:extLst>
              <a:ext uri="{FF2B5EF4-FFF2-40B4-BE49-F238E27FC236}">
                <a16:creationId xmlns:a16="http://schemas.microsoft.com/office/drawing/2014/main" id="{6AB32284-D8EB-F551-CA37-A4C027F54F1D}"/>
              </a:ext>
            </a:extLst>
          </p:cNvPr>
          <p:cNvSpPr/>
          <p:nvPr/>
        </p:nvSpPr>
        <p:spPr>
          <a:xfrm>
            <a:off x="5671344" y="761597"/>
            <a:ext cx="242888" cy="866775"/>
          </a:xfrm>
          <a:prstGeom prst="rightBrace">
            <a:avLst/>
          </a:prstGeom>
        </p:spPr>
        <p:style>
          <a:lnRef idx="1">
            <a:schemeClr val="dk1"/>
          </a:lnRef>
          <a:fillRef idx="0">
            <a:schemeClr val="dk1"/>
          </a:fillRef>
          <a:effectRef idx="0">
            <a:schemeClr val="dk1"/>
          </a:effectRef>
          <a:fontRef idx="minor">
            <a:schemeClr val="tx1"/>
          </a:fontRef>
        </p:style>
        <p:txBody>
          <a:bodyPr anchor="ctr"/>
          <a:lstStyle/>
          <a:p>
            <a:pPr algn="ctr">
              <a:defRPr/>
            </a:pPr>
            <a:endParaRPr lang="en-US" dirty="0"/>
          </a:p>
        </p:txBody>
      </p:sp>
      <p:sp>
        <p:nvSpPr>
          <p:cNvPr id="10" name="TextBox 9">
            <a:extLst>
              <a:ext uri="{FF2B5EF4-FFF2-40B4-BE49-F238E27FC236}">
                <a16:creationId xmlns:a16="http://schemas.microsoft.com/office/drawing/2014/main" id="{E41D6D38-8B77-29CE-A992-C2A12A7EBB4F}"/>
              </a:ext>
            </a:extLst>
          </p:cNvPr>
          <p:cNvSpPr txBox="1"/>
          <p:nvPr/>
        </p:nvSpPr>
        <p:spPr>
          <a:xfrm>
            <a:off x="5427419" y="2153444"/>
            <a:ext cx="3414712" cy="954087"/>
          </a:xfrm>
          <a:prstGeom prst="rect">
            <a:avLst/>
          </a:prstGeom>
          <a:solidFill>
            <a:schemeClr val="accent6">
              <a:lumMod val="20000"/>
              <a:lumOff val="80000"/>
            </a:schemeClr>
          </a:solidFill>
        </p:spPr>
        <p:txBody>
          <a:bodyPr wrap="square" lIns="25400" tIns="12700" rIns="25400" bIns="12700">
            <a:spAutoFit/>
          </a:bodyPr>
          <a:lstStyle/>
          <a:p>
            <a:pPr>
              <a:defRPr/>
            </a:pPr>
            <a:r>
              <a:rPr lang="en-US" sz="1200" dirty="0">
                <a:solidFill>
                  <a:srgbClr val="0000FF"/>
                </a:solidFill>
                <a:effectLst>
                  <a:outerShdw blurRad="38100" dist="38100" dir="2700000" algn="tl">
                    <a:srgbClr val="000000">
                      <a:alpha val="43137"/>
                    </a:srgbClr>
                  </a:outerShdw>
                </a:effectLst>
              </a:rPr>
              <a:t>Aber stellen Sie sicher, dass Sie diese vier kennen! Sie sind auf der nächsten Folie ausgeblendet, sodass Sie zwischen dieser und der aktuellen hin- und herblättern können, bis Sie </a:t>
            </a:r>
            <a:r>
              <a:rPr lang="en-US" sz="1200" dirty="0" err="1">
                <a:solidFill>
                  <a:srgbClr val="0000FF"/>
                </a:solidFill>
                <a:effectLst>
                  <a:outerShdw blurRad="38100" dist="38100" dir="2700000" algn="tl">
                    <a:srgbClr val="000000">
                      <a:alpha val="43137"/>
                    </a:srgbClr>
                  </a:outerShdw>
                </a:effectLst>
              </a:rPr>
              <a:t>sie</a:t>
            </a:r>
            <a:r>
              <a:rPr lang="en-US" sz="1200" dirty="0">
                <a:solidFill>
                  <a:srgbClr val="0000FF"/>
                </a:solidFill>
                <a:effectLst>
                  <a:outerShdw blurRad="38100" dist="38100" dir="2700000" algn="tl">
                    <a:srgbClr val="000000">
                      <a:alpha val="43137"/>
                    </a:srgbClr>
                  </a:outerShdw>
                </a:effectLst>
              </a:rPr>
              <a:t> beherrschen</a:t>
            </a:r>
            <a:endParaRPr lang="en-US" sz="1400" dirty="0">
              <a:solidFill>
                <a:srgbClr val="0000FF"/>
              </a:solidFill>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Network</Template>
  <TotalTime>0</TotalTime>
  <Words>9069</Words>
  <Application>Microsoft Office PowerPoint</Application>
  <PresentationFormat>Bildschirmpräsentation (4:3)</PresentationFormat>
  <Paragraphs>1700</Paragraphs>
  <Slides>73</Slides>
  <Notes>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73</vt:i4>
      </vt:variant>
    </vt:vector>
  </HeadingPairs>
  <TitlesOfParts>
    <vt:vector size="78" baseType="lpstr">
      <vt:lpstr>Arial</vt:lpstr>
      <vt:lpstr>Calibri</vt:lpstr>
      <vt:lpstr>Segoe Script</vt:lpstr>
      <vt:lpstr>Wingdings</vt:lpstr>
      <vt:lpstr>Network</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LSU Health Sciences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Guide: Corneal dystrophies</dc:title>
  <dc:creator>Steven Flynn</dc:creator>
  <cp:keywords>, docId:EF437F8FFBE61762A93C63FD72D95C8E</cp:keywords>
  <cp:lastModifiedBy>Assaf Abdelrahman</cp:lastModifiedBy>
  <cp:revision>458</cp:revision>
  <dcterms:created xsi:type="dcterms:W3CDTF">2008-09-16T17:55:57Z</dcterms:created>
  <dcterms:modified xsi:type="dcterms:W3CDTF">2026-08-01T07:18:50Z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a375977-6a8b-49f8-8232-e8eaac98c745_Enabled">
    <vt:lpwstr>true</vt:lpwstr>
  </property>
  <property fmtid="{D5CDD505-2E9C-101B-9397-08002B2CF9AE}" pid="3" name="MSIP_Label_da375977-6a8b-49f8-8232-e8eaac98c745_SetDate">
    <vt:lpwstr>2026-07-23T08:09:59Z</vt:lpwstr>
  </property>
  <property fmtid="{D5CDD505-2E9C-101B-9397-08002B2CF9AE}" pid="4" name="MSIP_Label_da375977-6a8b-49f8-8232-e8eaac98c745_Method">
    <vt:lpwstr>Standard</vt:lpwstr>
  </property>
  <property fmtid="{D5CDD505-2E9C-101B-9397-08002B2CF9AE}" pid="5" name="MSIP_Label_da375977-6a8b-49f8-8232-e8eaac98c745_Name">
    <vt:lpwstr>Intern</vt:lpwstr>
  </property>
  <property fmtid="{D5CDD505-2E9C-101B-9397-08002B2CF9AE}" pid="6" name="MSIP_Label_da375977-6a8b-49f8-8232-e8eaac98c745_SiteId">
    <vt:lpwstr>f3391131-35b6-4b9b-a8e1-f1c8b620c044</vt:lpwstr>
  </property>
  <property fmtid="{D5CDD505-2E9C-101B-9397-08002B2CF9AE}" pid="7" name="MSIP_Label_da375977-6a8b-49f8-8232-e8eaac98c745_ActionId">
    <vt:lpwstr>37c49ac5-21c5-4911-b69c-9c0d9ba68ca5</vt:lpwstr>
  </property>
  <property fmtid="{D5CDD505-2E9C-101B-9397-08002B2CF9AE}" pid="8" name="MSIP_Label_da375977-6a8b-49f8-8232-e8eaac98c745_ContentBits">
    <vt:lpwstr>0</vt:lpwstr>
  </property>
  <property fmtid="{D5CDD505-2E9C-101B-9397-08002B2CF9AE}" pid="9" name="MSIP_Label_da375977-6a8b-49f8-8232-e8eaac98c745_Tag">
    <vt:lpwstr>10, 3, 0, 1</vt:lpwstr>
  </property>
</Properties>
</file>